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25"/>
  </p:notesMasterIdLst>
  <p:handoutMasterIdLst>
    <p:handoutMasterId r:id="rId26"/>
  </p:handoutMasterIdLst>
  <p:sldIdLst>
    <p:sldId id="277" r:id="rId3"/>
    <p:sldId id="265" r:id="rId4"/>
    <p:sldId id="303" r:id="rId5"/>
    <p:sldId id="304" r:id="rId6"/>
    <p:sldId id="281" r:id="rId7"/>
    <p:sldId id="305" r:id="rId8"/>
    <p:sldId id="285" r:id="rId9"/>
    <p:sldId id="315" r:id="rId10"/>
    <p:sldId id="318" r:id="rId11"/>
    <p:sldId id="317" r:id="rId12"/>
    <p:sldId id="316" r:id="rId13"/>
    <p:sldId id="319" r:id="rId14"/>
    <p:sldId id="320" r:id="rId15"/>
    <p:sldId id="321" r:id="rId16"/>
    <p:sldId id="322" r:id="rId17"/>
    <p:sldId id="323" r:id="rId18"/>
    <p:sldId id="324" r:id="rId19"/>
    <p:sldId id="325" r:id="rId20"/>
    <p:sldId id="326" r:id="rId21"/>
    <p:sldId id="302" r:id="rId22"/>
    <p:sldId id="284"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F5B"/>
    <a:srgbClr val="860000"/>
    <a:srgbClr val="00B0F0"/>
    <a:srgbClr val="ED8137"/>
    <a:srgbClr val="BC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94660"/>
  </p:normalViewPr>
  <p:slideViewPr>
    <p:cSldViewPr snapToGrid="0">
      <p:cViewPr varScale="1">
        <p:scale>
          <a:sx n="66" d="100"/>
          <a:sy n="66" d="100"/>
        </p:scale>
        <p:origin x="64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6/14/2023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59213" y="6014156"/>
            <a:ext cx="643204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LASER                 </a:t>
            </a:r>
          </a:p>
          <a:p>
            <a:pPr eaLnBrk="1" hangingPunct="1"/>
            <a:endParaRPr lang="en-US" sz="1600" dirty="0">
              <a:latin typeface="Raleway ExtraBold" pitchFamily="34" charset="-52"/>
            </a:endParaRPr>
          </a:p>
        </p:txBody>
      </p:sp>
      <p:sp>
        <p:nvSpPr>
          <p:cNvPr id="26" name="TextBox 25"/>
          <p:cNvSpPr txBox="1">
            <a:spLocks noChangeArrowheads="1"/>
          </p:cNvSpPr>
          <p:nvPr/>
        </p:nvSpPr>
        <p:spPr bwMode="auto">
          <a:xfrm>
            <a:off x="2177559" y="1085083"/>
            <a:ext cx="9063318" cy="603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INSTITUTE :UIE</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DEPARTMENT: ALL ACADEMIC UNITS</a:t>
            </a:r>
          </a:p>
          <a:p>
            <a:pPr lvl="0" algn="ctr" defTabSz="622300">
              <a:lnSpc>
                <a:spcPct val="90000"/>
              </a:lnSpc>
              <a:spcBef>
                <a:spcPct val="0"/>
              </a:spcBef>
              <a:spcAft>
                <a:spcPct val="35000"/>
              </a:spcAft>
            </a:pPr>
            <a:r>
              <a:rPr lang="en-US" sz="2800" dirty="0">
                <a:latin typeface="Times New Roman" pitchFamily="18" charset="0"/>
                <a:ea typeface="Calibri" panose="020F0502020204030204" pitchFamily="34" charset="0"/>
                <a:cs typeface="Times New Roman" panose="02020603050405020304" pitchFamily="18" charset="0"/>
              </a:rPr>
              <a:t>Bachelor of Engineering (All Sections)</a:t>
            </a:r>
          </a:p>
          <a:p>
            <a:pPr lvl="0" algn="ctr" defTabSz="622300">
              <a:lnSpc>
                <a:spcPct val="90000"/>
              </a:lnSpc>
              <a:spcBef>
                <a:spcPct val="0"/>
              </a:spcBef>
              <a:spcAft>
                <a:spcPct val="35000"/>
              </a:spcAft>
            </a:pPr>
            <a:r>
              <a:rPr lang="en-US" sz="2800" dirty="0">
                <a:latin typeface="Times New Roman" pitchFamily="18" charset="0"/>
                <a:ea typeface="Calibri" panose="020F0502020204030204" pitchFamily="34" charset="0"/>
                <a:cs typeface="Times New Roman" panose="02020603050405020304" pitchFamily="18" charset="0"/>
              </a:rPr>
              <a:t>Subject Name and Code:</a:t>
            </a:r>
          </a:p>
          <a:p>
            <a:pPr lvl="0" algn="ctr" defTabSz="622300">
              <a:lnSpc>
                <a:spcPct val="90000"/>
              </a:lnSpc>
              <a:spcBef>
                <a:spcPct val="0"/>
              </a:spcBef>
              <a:spcAft>
                <a:spcPct val="35000"/>
              </a:spcAft>
            </a:pPr>
            <a:r>
              <a:rPr lang="en-US" sz="2800">
                <a:latin typeface="Times New Roman" pitchFamily="18" charset="0"/>
                <a:ea typeface="Calibri" panose="020F0502020204030204" pitchFamily="34" charset="0"/>
                <a:cs typeface="Times New Roman" panose="02020603050405020304" pitchFamily="18" charset="0"/>
              </a:rPr>
              <a:t>Engineering Physics 23SPH-141</a:t>
            </a:r>
          </a:p>
          <a:p>
            <a:pPr lvl="0" algn="ctr" defTabSz="622300">
              <a:lnSpc>
                <a:spcPct val="90000"/>
              </a:lnSpc>
              <a:spcBef>
                <a:spcPct val="0"/>
              </a:spcBef>
              <a:spcAft>
                <a:spcPct val="35000"/>
              </a:spcAft>
            </a:pPr>
            <a:r>
              <a:rPr lang="en-US" sz="2800">
                <a:latin typeface="Times New Roman" pitchFamily="18" charset="0"/>
                <a:ea typeface="Calibri" panose="020F0502020204030204" pitchFamily="34" charset="0"/>
                <a:cs typeface="Times New Roman" panose="02020603050405020304" pitchFamily="18" charset="0"/>
              </a:rPr>
              <a:t>Prepared </a:t>
            </a:r>
            <a:r>
              <a:rPr lang="en-US" sz="2800" dirty="0">
                <a:latin typeface="Times New Roman" pitchFamily="18" charset="0"/>
                <a:ea typeface="Calibri" panose="020F0502020204030204" pitchFamily="34" charset="0"/>
                <a:cs typeface="Times New Roman" panose="02020603050405020304" pitchFamily="18" charset="0"/>
              </a:rPr>
              <a:t>by: </a:t>
            </a:r>
            <a:r>
              <a:rPr lang="en-US" sz="2800" dirty="0" err="1">
                <a:latin typeface="Times New Roman" panose="02020603050405020304" pitchFamily="18" charset="0"/>
                <a:ea typeface="Calibri" panose="020F0502020204030204" pitchFamily="34" charset="0"/>
                <a:cs typeface="Times New Roman" panose="02020603050405020304" pitchFamily="18" charset="0"/>
              </a:rPr>
              <a:t>Anu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Kapoor</a:t>
            </a:r>
            <a:r>
              <a:rPr lang="en-US" sz="2800" dirty="0">
                <a:latin typeface="Times New Roman" panose="02020603050405020304" pitchFamily="18" charset="0"/>
                <a:ea typeface="Calibri" panose="020F0502020204030204" pitchFamily="34" charset="0"/>
                <a:cs typeface="Times New Roman" panose="02020603050405020304" pitchFamily="18" charset="0"/>
              </a:rPr>
              <a:t>, Assistant Prof. Physics</a:t>
            </a:r>
          </a:p>
          <a:p>
            <a:pPr lvl="0" algn="ctr" defTabSz="622300">
              <a:lnSpc>
                <a:spcPct val="90000"/>
              </a:lnSpc>
              <a:spcBef>
                <a:spcPct val="0"/>
              </a:spcBef>
              <a:spcAft>
                <a:spcPct val="35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 </a:t>
            </a:r>
          </a:p>
          <a:p>
            <a:pPr eaLnBrk="1" hangingPunct="1"/>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296785" cy="1600200"/>
          </a:xfrm>
        </p:spPr>
        <p:txBody>
          <a:bodyPr>
            <a:normAutofit/>
          </a:bodyPr>
          <a:lstStyle/>
          <a:p>
            <a:pPr algn="ctr"/>
            <a:br>
              <a:rPr lang="en-US" sz="4400" b="1" dirty="0">
                <a:latin typeface="Casper Bold"/>
                <a:ea typeface="Karla" pitchFamily="2" charset="0"/>
                <a:cs typeface="Karla" pitchFamily="2" charset="0"/>
              </a:rPr>
            </a:br>
            <a:endParaRPr lang="en-US" sz="4400" dirty="0"/>
          </a:p>
        </p:txBody>
      </p:sp>
      <p:sp>
        <p:nvSpPr>
          <p:cNvPr id="4" name="Text Placeholder 3"/>
          <p:cNvSpPr>
            <a:spLocks noGrp="1"/>
          </p:cNvSpPr>
          <p:nvPr>
            <p:ph type="body" sz="half" idx="2"/>
          </p:nvPr>
        </p:nvSpPr>
        <p:spPr>
          <a:xfrm>
            <a:off x="838200" y="1624012"/>
            <a:ext cx="6871196" cy="4670946"/>
          </a:xfrm>
        </p:spPr>
        <p:txBody>
          <a:bodyPr>
            <a:noAutofit/>
          </a:bodyPr>
          <a:lstStyle/>
          <a:p>
            <a:pPr algn="just"/>
            <a:r>
              <a:rPr lang="en-US" sz="2800" b="1" dirty="0">
                <a:solidFill>
                  <a:srgbClr val="FF0000"/>
                </a:solidFill>
              </a:rPr>
              <a:t>2. Spontaneous Emission:</a:t>
            </a:r>
          </a:p>
          <a:p>
            <a:pPr algn="just">
              <a:lnSpc>
                <a:spcPct val="150000"/>
              </a:lnSpc>
            </a:pPr>
            <a:r>
              <a:rPr lang="en-US" sz="2400" dirty="0"/>
              <a:t>An excited atom can stay in the higher energy state only for the time of 10-8 s. After this time, it returns back to the lower energy state by emitting a photon</a:t>
            </a:r>
          </a:p>
          <a:p>
            <a:pPr algn="just">
              <a:lnSpc>
                <a:spcPct val="150000"/>
              </a:lnSpc>
            </a:pPr>
            <a:r>
              <a:rPr lang="en-US" sz="2400" dirty="0"/>
              <a:t>of energy               </a:t>
            </a:r>
          </a:p>
          <a:p>
            <a:pPr algn="just">
              <a:lnSpc>
                <a:spcPct val="150000"/>
              </a:lnSpc>
            </a:pPr>
            <a:r>
              <a:rPr lang="en-US" sz="2400" dirty="0"/>
              <a:t>This emission is called ‘spontaneous emission’. During spontaneous emission, photons are emitted randomly and hence they will not be in phase with each other. Therefore, the beam of light emitted is incoherent.</a:t>
            </a:r>
            <a:endParaRPr lang="en-US" sz="2400" dirty="0">
              <a:solidFill>
                <a:srgbClr val="FF0000"/>
              </a:solidFill>
              <a:latin typeface="Casper"/>
              <a:cs typeface="Times New Roman" pitchFamily="18" charset="0"/>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10</a:t>
            </a:fld>
            <a:endParaRPr lang="en-US"/>
          </a:p>
        </p:txBody>
      </p:sp>
      <p:sp>
        <p:nvSpPr>
          <p:cNvPr id="6" name="Rectangle 5"/>
          <p:cNvSpPr/>
          <p:nvPr/>
        </p:nvSpPr>
        <p:spPr>
          <a:xfrm>
            <a:off x="838200" y="23753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918" y="4035972"/>
            <a:ext cx="1480285" cy="502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803" y="2251526"/>
            <a:ext cx="26098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5803" y="4585648"/>
            <a:ext cx="26098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txBox="1">
            <a:spLocks/>
          </p:cNvSpPr>
          <p:nvPr/>
        </p:nvSpPr>
        <p:spPr>
          <a:xfrm>
            <a:off x="838200" y="360361"/>
            <a:ext cx="10296785" cy="1600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734488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6449704" cy="5233988"/>
          </a:xfrm>
        </p:spPr>
        <p:txBody>
          <a:bodyPr>
            <a:noAutofit/>
          </a:bodyPr>
          <a:lstStyle/>
          <a:p>
            <a:pPr algn="just">
              <a:lnSpc>
                <a:spcPct val="150000"/>
              </a:lnSpc>
            </a:pPr>
            <a:r>
              <a:rPr lang="en-US" sz="2800" b="1" dirty="0">
                <a:solidFill>
                  <a:srgbClr val="FF0000"/>
                </a:solidFill>
              </a:rPr>
              <a:t>Spontaneous Emission: </a:t>
            </a:r>
            <a:r>
              <a:rPr lang="en-US" sz="2400" dirty="0"/>
              <a:t>The probability of occurrence of spontaneous emission transition from state 2 to state 1 depends only on the properties of states 2 and 1 and is given by</a:t>
            </a:r>
          </a:p>
          <a:p>
            <a:pPr algn="just">
              <a:lnSpc>
                <a:spcPct val="150000"/>
              </a:lnSpc>
            </a:pPr>
            <a:endParaRPr lang="en-US" sz="2400" dirty="0"/>
          </a:p>
          <a:p>
            <a:pPr algn="just">
              <a:lnSpc>
                <a:spcPct val="150000"/>
              </a:lnSpc>
            </a:pPr>
            <a:r>
              <a:rPr lang="en-US" sz="2400" dirty="0"/>
              <a:t>where proportionality constant    is known as Einstein coefficient of spontaneous emission of radiation.</a:t>
            </a:r>
            <a:endParaRPr lang="en-US" sz="2400" dirty="0">
              <a:solidFill>
                <a:srgbClr val="FF0000"/>
              </a:solidFill>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11</a:t>
            </a:fld>
            <a:endParaRPr lang="en-US"/>
          </a:p>
        </p:txBody>
      </p:sp>
      <p:sp>
        <p:nvSpPr>
          <p:cNvPr id="6" name="Rectangle 5"/>
          <p:cNvSpPr/>
          <p:nvPr/>
        </p:nvSpPr>
        <p:spPr>
          <a:xfrm>
            <a:off x="838200" y="210236"/>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242" y="4114799"/>
            <a:ext cx="13525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03" y="4885756"/>
            <a:ext cx="4381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067" y="2115403"/>
            <a:ext cx="3609975" cy="342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itle 1"/>
          <p:cNvSpPr>
            <a:spLocks noGrp="1"/>
          </p:cNvSpPr>
          <p:nvPr>
            <p:ph type="title"/>
          </p:nvPr>
        </p:nvSpPr>
        <p:spPr>
          <a:xfrm>
            <a:off x="838200" y="515203"/>
            <a:ext cx="10296525" cy="1600200"/>
          </a:xfrm>
        </p:spPr>
        <p:txBody>
          <a:bodyPr>
            <a:normAutofit fontScale="90000"/>
          </a:body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853858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6871196" cy="4670946"/>
          </a:xfrm>
        </p:spPr>
        <p:txBody>
          <a:bodyPr>
            <a:noAutofit/>
          </a:bodyPr>
          <a:lstStyle/>
          <a:p>
            <a:r>
              <a:rPr lang="en-US" sz="2800" b="1" dirty="0">
                <a:solidFill>
                  <a:srgbClr val="FF0000"/>
                </a:solidFill>
              </a:rPr>
              <a:t>3. Stimulated Emission</a:t>
            </a:r>
          </a:p>
          <a:p>
            <a:pPr algn="just">
              <a:lnSpc>
                <a:spcPct val="150000"/>
              </a:lnSpc>
            </a:pPr>
            <a:r>
              <a:rPr lang="en-US" sz="2400" dirty="0"/>
              <a:t>When photon of suitable frequency (energy) is made to fall on an excited atom in the higher energy state, the atom falls back to the ground state by emitting a photon of energy which is in phase with the stimulating (incident) photon.</a:t>
            </a:r>
          </a:p>
          <a:p>
            <a:pPr algn="just">
              <a:lnSpc>
                <a:spcPct val="150000"/>
              </a:lnSpc>
            </a:pPr>
            <a:r>
              <a:rPr lang="en-US" sz="2400" dirty="0"/>
              <a:t>Thus, it results in the appearance of one additional photon. This process is called ‘stimulated or induced emission’.</a:t>
            </a:r>
            <a:endParaRPr lang="en-US" sz="2400" dirty="0">
              <a:solidFill>
                <a:srgbClr val="FF0000"/>
              </a:solidFill>
              <a:latin typeface="Casper"/>
              <a:cs typeface="Times New Roman" pitchFamily="18" charset="0"/>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12</a:t>
            </a:fld>
            <a:endParaRPr lang="en-US"/>
          </a:p>
        </p:txBody>
      </p:sp>
      <p:sp>
        <p:nvSpPr>
          <p:cNvPr id="6" name="Rectangle 5"/>
          <p:cNvSpPr/>
          <p:nvPr/>
        </p:nvSpPr>
        <p:spPr>
          <a:xfrm>
            <a:off x="838200" y="169293"/>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1139" y="2599117"/>
            <a:ext cx="330517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7813" y="4643722"/>
            <a:ext cx="317182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9730853" y="4490113"/>
            <a:ext cx="1978925" cy="1473959"/>
          </a:xfrm>
          <a:prstGeom prst="ellipse">
            <a:avLst/>
          </a:prstGeom>
          <a:noFill/>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fontScale="90000"/>
          </a:body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17757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6449704" cy="5233988"/>
          </a:xfrm>
        </p:spPr>
        <p:txBody>
          <a:bodyPr>
            <a:noAutofit/>
          </a:bodyPr>
          <a:lstStyle/>
          <a:p>
            <a:pPr algn="just">
              <a:lnSpc>
                <a:spcPct val="150000"/>
              </a:lnSpc>
            </a:pPr>
            <a:r>
              <a:rPr lang="en-US" sz="2800" b="1" dirty="0">
                <a:solidFill>
                  <a:srgbClr val="FF0000"/>
                </a:solidFill>
              </a:rPr>
              <a:t>Stimulated Emission: </a:t>
            </a:r>
            <a:r>
              <a:rPr lang="en-US" sz="2400" dirty="0"/>
              <a:t>The probability of occurrence of stimulated emission transition from the upper level 2 to the lower level 1 is proportional to the energy density u(ν) of the radiation and is expressed as</a:t>
            </a:r>
          </a:p>
          <a:p>
            <a:pPr algn="just">
              <a:lnSpc>
                <a:spcPct val="150000"/>
              </a:lnSpc>
            </a:pPr>
            <a:endParaRPr lang="en-US" sz="2400" dirty="0"/>
          </a:p>
          <a:p>
            <a:pPr algn="just">
              <a:lnSpc>
                <a:spcPct val="150000"/>
              </a:lnSpc>
            </a:pPr>
            <a:r>
              <a:rPr lang="en-US" sz="2400" dirty="0"/>
              <a:t>where proportionality constant    is known as Einstein coefficient of stimulated emission of radiation.</a:t>
            </a:r>
            <a:endParaRPr lang="en-US" sz="2400" dirty="0">
              <a:solidFill>
                <a:srgbClr val="FF0000"/>
              </a:solidFill>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13</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122" y="2156347"/>
            <a:ext cx="3810000" cy="358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913" y="4711179"/>
            <a:ext cx="19907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8" y="5440552"/>
            <a:ext cx="4572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a:spLocks noGrp="1"/>
          </p:cNvSpPr>
          <p:nvPr>
            <p:ph type="title"/>
          </p:nvPr>
        </p:nvSpPr>
        <p:spPr>
          <a:xfrm>
            <a:off x="839788" y="457200"/>
            <a:ext cx="10296525" cy="1600200"/>
          </a:xfrm>
        </p:spPr>
        <p:txBody>
          <a:bodyPr>
            <a:normAutofit fontScale="90000"/>
          </a:body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319121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4490546" cy="5233988"/>
          </a:xfrm>
        </p:spPr>
        <p:txBody>
          <a:bodyPr>
            <a:noAutofit/>
          </a:bodyPr>
          <a:lstStyle/>
          <a:p>
            <a:pPr algn="just">
              <a:lnSpc>
                <a:spcPct val="150000"/>
              </a:lnSpc>
            </a:pPr>
            <a:r>
              <a:rPr lang="en-US" sz="2400" b="1" dirty="0">
                <a:solidFill>
                  <a:srgbClr val="FF0000"/>
                </a:solidFill>
              </a:rPr>
              <a:t>So the three processes can be summarized through this diagram</a:t>
            </a:r>
            <a:r>
              <a:rPr lang="en-US" sz="2400" b="1" dirty="0">
                <a:solidFill>
                  <a:srgbClr val="0070C0"/>
                </a:solidFill>
              </a:rPr>
              <a:t>………………</a:t>
            </a:r>
          </a:p>
          <a:p>
            <a:pPr algn="just">
              <a:lnSpc>
                <a:spcPct val="150000"/>
              </a:lnSpc>
            </a:pPr>
            <a:r>
              <a:rPr lang="en-US" sz="2400" dirty="0"/>
              <a:t>Total Probability of emission of transition from upper level 2 to the lower level 1 is given by</a:t>
            </a:r>
          </a:p>
          <a:p>
            <a:pPr algn="just">
              <a:lnSpc>
                <a:spcPct val="150000"/>
              </a:lnSpc>
            </a:pPr>
            <a:r>
              <a:rPr lang="en-US" sz="2400" dirty="0">
                <a:solidFill>
                  <a:srgbClr val="FF0000"/>
                </a:solidFill>
              </a:rPr>
              <a:t> </a:t>
            </a:r>
          </a:p>
          <a:p>
            <a:pPr algn="just">
              <a:lnSpc>
                <a:spcPct val="150000"/>
              </a:lnSpc>
            </a:pPr>
            <a:r>
              <a:rPr lang="en-US" sz="2400" dirty="0"/>
              <a:t>Or</a:t>
            </a:r>
            <a:r>
              <a:rPr lang="en-US" sz="2400" dirty="0">
                <a:solidFill>
                  <a:srgbClr val="FF0000"/>
                </a:solidFill>
              </a:rPr>
              <a:t> </a:t>
            </a:r>
          </a:p>
          <a:p>
            <a:pPr algn="just">
              <a:lnSpc>
                <a:spcPct val="150000"/>
              </a:lnSpc>
            </a:pPr>
            <a:r>
              <a:rPr lang="en-US" sz="2400" dirty="0"/>
              <a:t>  </a:t>
            </a:r>
          </a:p>
          <a:p>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14</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8200" y="230529"/>
            <a:ext cx="10296525" cy="1229710"/>
          </a:xfrm>
        </p:spPr>
        <p:txBody>
          <a:bodyPr>
            <a:normAutofit fontScale="90000"/>
          </a:bodyPr>
          <a:lstStyle/>
          <a:p>
            <a:pPr algn="ctr"/>
            <a:r>
              <a:rPr lang="en-US" sz="4900" b="1" dirty="0">
                <a:latin typeface="Casper Bold"/>
              </a:rPr>
              <a:t>VARIOUS ATOMIC INTERACTIONS RELATED TO LASER</a:t>
            </a:r>
            <a:endParaRPr lang="en-US" sz="44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100" y="5175631"/>
            <a:ext cx="24669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100" y="6002883"/>
            <a:ext cx="28098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7" descr="Spectroscopy :: Atomic Physics :: Rudi Winter's web sp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164" y="2106280"/>
            <a:ext cx="6096000" cy="3324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85490" y="6428096"/>
            <a:ext cx="3531476" cy="369332"/>
          </a:xfrm>
          <a:prstGeom prst="rect">
            <a:avLst/>
          </a:prstGeom>
          <a:noFill/>
        </p:spPr>
        <p:txBody>
          <a:bodyPr wrap="square" rtlCol="0">
            <a:spAutoFit/>
          </a:bodyPr>
          <a:lstStyle/>
          <a:p>
            <a:r>
              <a:rPr lang="en-US" dirty="0"/>
              <a:t>Fig. 5 Three processes [8]</a:t>
            </a:r>
          </a:p>
        </p:txBody>
      </p:sp>
    </p:spTree>
    <p:extLst>
      <p:ext uri="{BB962C8B-B14F-4D97-AF65-F5344CB8AC3E}">
        <p14:creationId xmlns:p14="http://schemas.microsoft.com/office/powerpoint/2010/main" val="371484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15</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a:bodyPr>
          <a:lstStyle/>
          <a:p>
            <a:pPr algn="ctr"/>
            <a:r>
              <a:rPr lang="en-US" sz="4400" b="1" dirty="0">
                <a:latin typeface="Casper Bold"/>
              </a:rPr>
              <a:t>EINSTEIN’S COEFFICIENTS</a:t>
            </a:r>
            <a:br>
              <a:rPr lang="en-US" sz="4400" b="1" dirty="0">
                <a:latin typeface="Casper Bold"/>
                <a:ea typeface="Karla" pitchFamily="2" charset="0"/>
                <a:cs typeface="Karla" pitchFamily="2" charset="0"/>
              </a:rPr>
            </a:br>
            <a:endParaRPr lang="en-US" sz="4400" dirty="0"/>
          </a:p>
        </p:txBody>
      </p:sp>
      <p:sp>
        <p:nvSpPr>
          <p:cNvPr id="3" name="Rectangle 2"/>
          <p:cNvSpPr/>
          <p:nvPr/>
        </p:nvSpPr>
        <p:spPr>
          <a:xfrm>
            <a:off x="838200" y="2136339"/>
            <a:ext cx="10515600" cy="3970318"/>
          </a:xfrm>
          <a:prstGeom prst="rect">
            <a:avLst/>
          </a:prstGeom>
        </p:spPr>
        <p:txBody>
          <a:bodyPr wrap="square">
            <a:spAutoFit/>
          </a:bodyPr>
          <a:lstStyle/>
          <a:p>
            <a:pPr algn="just">
              <a:lnSpc>
                <a:spcPct val="150000"/>
              </a:lnSpc>
            </a:pPr>
            <a:r>
              <a:rPr lang="en-US" sz="2400" dirty="0"/>
              <a:t>Let N1 and N2 be the number of atoms at any instant at any instant in the state 1 and 2, respectively. The probability of absorption for number of atoms from state 1 to 2 per unit time is given by</a:t>
            </a:r>
          </a:p>
          <a:p>
            <a:pPr algn="just">
              <a:lnSpc>
                <a:spcPct val="150000"/>
              </a:lnSpc>
            </a:pPr>
            <a:r>
              <a:rPr lang="en-US" sz="2400" dirty="0"/>
              <a:t>                                                                                    ……………………..(1)</a:t>
            </a:r>
          </a:p>
          <a:p>
            <a:pPr algn="just">
              <a:lnSpc>
                <a:spcPct val="150000"/>
              </a:lnSpc>
            </a:pPr>
            <a:r>
              <a:rPr lang="en-US" sz="2400" dirty="0"/>
              <a:t>The total probability of transition for number of atoms from state 2 to 1, either by spontaneous or by stimulated emission per unit time is given by</a:t>
            </a:r>
          </a:p>
          <a:p>
            <a:pPr algn="just">
              <a:lnSpc>
                <a:spcPct val="150000"/>
              </a:lnSpc>
            </a:pPr>
            <a:r>
              <a:rPr lang="en-US" sz="2400" dirty="0"/>
              <a:t>                                                                                           ……………… (2)</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204" y="3921473"/>
            <a:ext cx="22764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862" y="5562271"/>
            <a:ext cx="3048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5856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16</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a:bodyPr>
          <a:lstStyle/>
          <a:p>
            <a:pPr algn="ctr"/>
            <a:r>
              <a:rPr lang="en-US" sz="4400" b="1" dirty="0">
                <a:latin typeface="Casper Bold"/>
              </a:rPr>
              <a:t>EINSTEIN’S COEFFICIENTS</a:t>
            </a:r>
            <a:br>
              <a:rPr lang="en-US" sz="4400" b="1" dirty="0">
                <a:latin typeface="Casper Bold"/>
                <a:ea typeface="Karla" pitchFamily="2" charset="0"/>
                <a:cs typeface="Karla" pitchFamily="2" charset="0"/>
              </a:rPr>
            </a:br>
            <a:endParaRPr lang="en-US" sz="4400" dirty="0"/>
          </a:p>
        </p:txBody>
      </p:sp>
      <p:sp>
        <p:nvSpPr>
          <p:cNvPr id="3" name="Rectangle 2"/>
          <p:cNvSpPr/>
          <p:nvPr/>
        </p:nvSpPr>
        <p:spPr>
          <a:xfrm>
            <a:off x="1074683" y="1901505"/>
            <a:ext cx="10515600" cy="3970318"/>
          </a:xfrm>
          <a:prstGeom prst="rect">
            <a:avLst/>
          </a:prstGeom>
        </p:spPr>
        <p:txBody>
          <a:bodyPr wrap="square">
            <a:spAutoFit/>
          </a:bodyPr>
          <a:lstStyle/>
          <a:p>
            <a:pPr algn="just">
              <a:lnSpc>
                <a:spcPct val="150000"/>
              </a:lnSpc>
            </a:pPr>
            <a:r>
              <a:rPr lang="en-US" sz="2400" dirty="0"/>
              <a:t>In thermal equilibrium at temperature T, the absorption and emission probabilities are equal Thus equating (1) and (2) </a:t>
            </a:r>
          </a:p>
          <a:p>
            <a:pPr algn="just">
              <a:lnSpc>
                <a:spcPct val="150000"/>
              </a:lnSpc>
            </a:pPr>
            <a:endParaRPr lang="en-US" sz="2400" dirty="0"/>
          </a:p>
          <a:p>
            <a:pPr algn="just">
              <a:lnSpc>
                <a:spcPct val="150000"/>
              </a:lnSpc>
            </a:pPr>
            <a:r>
              <a:rPr lang="en-US" sz="2400" dirty="0"/>
              <a:t>We obtain the expression for photon density as </a:t>
            </a:r>
          </a:p>
          <a:p>
            <a:pPr algn="just">
              <a:lnSpc>
                <a:spcPct val="150000"/>
              </a:lnSpc>
            </a:pPr>
            <a:r>
              <a:rPr lang="en-US" sz="2400" dirty="0"/>
              <a:t>                                                                                             which can be written as  </a:t>
            </a:r>
          </a:p>
          <a:p>
            <a:pPr algn="just">
              <a:lnSpc>
                <a:spcPct val="150000"/>
              </a:lnSpc>
            </a:pPr>
            <a:endParaRPr lang="en-US" sz="2400" dirty="0"/>
          </a:p>
          <a:p>
            <a:pPr algn="just">
              <a:lnSpc>
                <a:spcPct val="150000"/>
              </a:lnSpc>
            </a:pPr>
            <a:r>
              <a:rPr lang="en-US" sz="2400" dirty="0"/>
              <a:t>                                                                OR                                                        …………(3)</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789" y="3193755"/>
            <a:ext cx="17526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963" y="5085609"/>
            <a:ext cx="32575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601" y="4133109"/>
            <a:ext cx="35433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2482" y="4986459"/>
            <a:ext cx="3457903" cy="141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5733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17</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a:bodyPr>
          <a:lstStyle/>
          <a:p>
            <a:pPr algn="ctr"/>
            <a:r>
              <a:rPr lang="en-US" sz="4400" b="1" dirty="0">
                <a:latin typeface="Casper Bold"/>
              </a:rPr>
              <a:t>EINSTEIN’S COEFFICIENTS</a:t>
            </a:r>
            <a:br>
              <a:rPr lang="en-US" sz="4400" b="1" dirty="0">
                <a:latin typeface="Casper Bold"/>
                <a:ea typeface="Karla" pitchFamily="2" charset="0"/>
                <a:cs typeface="Karla" pitchFamily="2" charset="0"/>
              </a:rPr>
            </a:br>
            <a:endParaRPr lang="en-US" sz="4400" dirty="0"/>
          </a:p>
        </p:txBody>
      </p:sp>
      <p:sp>
        <p:nvSpPr>
          <p:cNvPr id="3" name="Rectangle 2"/>
          <p:cNvSpPr/>
          <p:nvPr/>
        </p:nvSpPr>
        <p:spPr>
          <a:xfrm>
            <a:off x="1074683" y="1901504"/>
            <a:ext cx="10515600" cy="4154984"/>
          </a:xfrm>
          <a:prstGeom prst="rect">
            <a:avLst/>
          </a:prstGeom>
        </p:spPr>
        <p:txBody>
          <a:bodyPr wrap="square">
            <a:spAutoFit/>
          </a:bodyPr>
          <a:lstStyle/>
          <a:p>
            <a:pPr algn="just"/>
            <a:r>
              <a:rPr lang="en-US" sz="2400" dirty="0"/>
              <a:t>According to Boltzmann’s law, the distribution of atoms among the energy states E1 and E2 at the thermal equilibrium at temperature T is given</a:t>
            </a:r>
          </a:p>
          <a:p>
            <a:pPr algn="just"/>
            <a:endParaRPr lang="en-US" sz="2400" dirty="0"/>
          </a:p>
          <a:p>
            <a:pPr algn="just"/>
            <a:endParaRPr lang="en-US" sz="2400" dirty="0"/>
          </a:p>
          <a:p>
            <a:pPr algn="just"/>
            <a:endParaRPr lang="en-US" sz="2400" dirty="0"/>
          </a:p>
          <a:p>
            <a:pPr algn="just"/>
            <a:endParaRPr lang="en-US" sz="2400" dirty="0"/>
          </a:p>
          <a:p>
            <a:pPr algn="just"/>
            <a:r>
              <a:rPr lang="en-US" sz="2400" dirty="0"/>
              <a:t>where E=E2-E1 can be written as E=</a:t>
            </a:r>
            <a:r>
              <a:rPr lang="en-US" sz="2400" dirty="0" err="1"/>
              <a:t>hv</a:t>
            </a:r>
            <a:r>
              <a:rPr lang="en-US" sz="2400" dirty="0"/>
              <a:t>. Making all these substitutions equation (3) becomes</a:t>
            </a:r>
          </a:p>
          <a:p>
            <a:r>
              <a:rPr lang="en-US" sz="2400" dirty="0"/>
              <a:t>                                                                                          ………………………..(4)</a:t>
            </a:r>
          </a:p>
          <a:p>
            <a:endParaRPr lang="en-US" sz="2400" dirty="0"/>
          </a:p>
          <a:p>
            <a:endParaRPr lang="en-US" sz="24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396" y="2847754"/>
            <a:ext cx="2806262" cy="103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634" y="4703215"/>
            <a:ext cx="2971800" cy="1744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560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18</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a:bodyPr>
          <a:lstStyle/>
          <a:p>
            <a:pPr algn="ctr"/>
            <a:r>
              <a:rPr lang="en-US" sz="4400" b="1" dirty="0">
                <a:latin typeface="Casper Bold"/>
              </a:rPr>
              <a:t>EINSTEIN’S COEFFICIENTS</a:t>
            </a:r>
            <a:br>
              <a:rPr lang="en-US" sz="4400" b="1" dirty="0">
                <a:latin typeface="Casper Bold"/>
                <a:ea typeface="Karla" pitchFamily="2" charset="0"/>
                <a:cs typeface="Karla" pitchFamily="2" charset="0"/>
              </a:rPr>
            </a:br>
            <a:endParaRPr lang="en-US" sz="4400" dirty="0"/>
          </a:p>
        </p:txBody>
      </p:sp>
      <p:sp>
        <p:nvSpPr>
          <p:cNvPr id="3" name="Rectangle 2"/>
          <p:cNvSpPr/>
          <p:nvPr/>
        </p:nvSpPr>
        <p:spPr>
          <a:xfrm>
            <a:off x="838200" y="1879615"/>
            <a:ext cx="10515600" cy="4893647"/>
          </a:xfrm>
          <a:prstGeom prst="rect">
            <a:avLst/>
          </a:prstGeom>
        </p:spPr>
        <p:txBody>
          <a:bodyPr wrap="square">
            <a:spAutoFit/>
          </a:bodyPr>
          <a:lstStyle/>
          <a:p>
            <a:pPr algn="just"/>
            <a:r>
              <a:rPr lang="en-US" sz="2400" dirty="0"/>
              <a:t>Comparing equation number (4) with the Planck’s radiation law for black body radiations as given in equation (5)  </a:t>
            </a:r>
          </a:p>
          <a:p>
            <a:pPr algn="just"/>
            <a:endParaRPr lang="en-US" sz="2400" dirty="0"/>
          </a:p>
          <a:p>
            <a:pPr algn="just"/>
            <a:r>
              <a:rPr lang="en-US" sz="2400" dirty="0"/>
              <a:t>                                                                                             ……………………..(5)</a:t>
            </a:r>
          </a:p>
          <a:p>
            <a:pPr algn="just"/>
            <a:endParaRPr lang="en-US" sz="2400" dirty="0"/>
          </a:p>
          <a:p>
            <a:pPr algn="just"/>
            <a:endParaRPr lang="en-US" sz="2400" dirty="0"/>
          </a:p>
          <a:p>
            <a:pPr algn="just"/>
            <a:r>
              <a:rPr lang="en-US" sz="2400" dirty="0"/>
              <a:t>We will get </a:t>
            </a:r>
          </a:p>
          <a:p>
            <a:r>
              <a:rPr lang="en-US" sz="2400" dirty="0"/>
              <a:t>                                                                                          …             ….………..(6)</a:t>
            </a:r>
          </a:p>
          <a:p>
            <a:endParaRPr lang="en-US" sz="2400" dirty="0"/>
          </a:p>
          <a:p>
            <a:r>
              <a:rPr lang="en-US" sz="2400" dirty="0"/>
              <a:t> </a:t>
            </a:r>
          </a:p>
          <a:p>
            <a:r>
              <a:rPr lang="en-US" sz="2400" dirty="0"/>
              <a:t>                                           &amp;                                                            .…….…… (7)  </a:t>
            </a:r>
          </a:p>
          <a:p>
            <a:endParaRPr lang="en-US" sz="2400" dirty="0"/>
          </a:p>
          <a:p>
            <a:endParaRPr lang="en-US" sz="24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0" y="2805113"/>
            <a:ext cx="28194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797" y="4274020"/>
            <a:ext cx="2619375" cy="1057275"/>
          </a:xfrm>
          <a:prstGeom prst="rect">
            <a:avLst/>
          </a:prstGeom>
          <a:solidFill>
            <a:srgbClr val="FFFF00"/>
          </a:solidFill>
          <a:ln>
            <a:noFill/>
          </a:ln>
          <a:effectLst/>
        </p:spPr>
      </p:pic>
      <p:pic>
        <p:nvPicPr>
          <p:cNvPr id="23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795" y="5525650"/>
            <a:ext cx="6572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25" y="5601849"/>
            <a:ext cx="3333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2481" y="5525649"/>
            <a:ext cx="698939"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298730" y="4259819"/>
            <a:ext cx="3563007" cy="2016421"/>
          </a:xfrm>
          <a:prstGeom prst="rect">
            <a:avLst/>
          </a:prstGeom>
          <a:noFill/>
          <a:ln w="76200">
            <a:solidFill>
              <a:schemeClr val="accent2">
                <a:lumMod val="7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133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19</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a:bodyPr>
          <a:lstStyle/>
          <a:p>
            <a:pPr algn="ctr"/>
            <a:r>
              <a:rPr lang="en-US" sz="4900" b="1" dirty="0">
                <a:latin typeface="Casper Bold"/>
              </a:rPr>
              <a:t>SIGNIFICANCE OF EINSTEIN’S COEFFICIENTS</a:t>
            </a:r>
            <a:br>
              <a:rPr lang="en-US" sz="4400" b="1" dirty="0">
                <a:latin typeface="Casper Bold"/>
                <a:ea typeface="Karla" pitchFamily="2" charset="0"/>
                <a:cs typeface="Karla" pitchFamily="2" charset="0"/>
              </a:rPr>
            </a:br>
            <a:endParaRPr lang="en-US" sz="44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374" y="5072062"/>
            <a:ext cx="31146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81048" y="2362873"/>
            <a:ext cx="8241918" cy="2308324"/>
          </a:xfrm>
          <a:prstGeom prst="rect">
            <a:avLst/>
          </a:prstGeom>
        </p:spPr>
        <p:txBody>
          <a:bodyPr wrap="square">
            <a:spAutoFit/>
          </a:bodyPr>
          <a:lstStyle/>
          <a:p>
            <a:pPr algn="just">
              <a:lnSpc>
                <a:spcPct val="150000"/>
              </a:lnSpc>
            </a:pPr>
            <a:r>
              <a:rPr lang="en-US" sz="2400" dirty="0"/>
              <a:t>That is B21/A21 is inversely proportional to frequency of the resonant radiation. Therefore, higher the frequency smaller is the value of B21. That is, it is comparatively difficult to obtain the stimulated emission of higher frequencies.</a:t>
            </a:r>
          </a:p>
        </p:txBody>
      </p:sp>
      <p:sp>
        <p:nvSpPr>
          <p:cNvPr id="8" name="Rounded Rectangular Callout 7"/>
          <p:cNvSpPr/>
          <p:nvPr/>
        </p:nvSpPr>
        <p:spPr>
          <a:xfrm>
            <a:off x="1639614" y="2389801"/>
            <a:ext cx="9080117" cy="2308324"/>
          </a:xfrm>
          <a:prstGeom prst="wedgeRoundRectCallout">
            <a:avLst/>
          </a:prstGeom>
          <a:noFill/>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59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287717" y="1297692"/>
            <a:ext cx="4456567"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4400" b="1" dirty="0">
                <a:latin typeface="Casper Bold"/>
                <a:ea typeface="Karla" pitchFamily="2" charset="0"/>
                <a:cs typeface="Karla" pitchFamily="2" charset="0"/>
              </a:rPr>
            </a:br>
            <a:endParaRPr lang="en-US" sz="4400" dirty="0">
              <a:latin typeface="Casper Bold"/>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37230" y="743847"/>
            <a:ext cx="9730854" cy="5139869"/>
          </a:xfrm>
          <a:prstGeom prst="rect">
            <a:avLst/>
          </a:prstGeom>
        </p:spPr>
        <p:txBody>
          <a:bodyPr wrap="square">
            <a:spAutoFit/>
          </a:bodyPr>
          <a:lstStyle/>
          <a:p>
            <a:r>
              <a:rPr lang="en-IN" sz="4400" b="1" dirty="0"/>
              <a:t>COURSE OBJECTIVES</a:t>
            </a:r>
            <a:endParaRPr lang="en-US" sz="4400" dirty="0"/>
          </a:p>
          <a:p>
            <a:r>
              <a:rPr lang="en-IN" sz="4400" dirty="0"/>
              <a:t> </a:t>
            </a:r>
            <a:endParaRPr lang="en-US" sz="4400" dirty="0"/>
          </a:p>
          <a:p>
            <a:pPr marL="285750" lvl="0" indent="-285750" algn="just">
              <a:buFont typeface="Wingdings" pitchFamily="2" charset="2"/>
              <a:buChar char="v"/>
            </a:pPr>
            <a:r>
              <a:rPr lang="en-IN" sz="2400" dirty="0"/>
              <a:t>The course is designed to make the students industry ready to contribute in the growing demand of the industry at local, national and international level.</a:t>
            </a:r>
            <a:endParaRPr lang="en-US" sz="2400" dirty="0"/>
          </a:p>
          <a:p>
            <a:pPr marL="285750" lvl="0" indent="-285750" algn="just">
              <a:buFont typeface="Wingdings" pitchFamily="2" charset="2"/>
              <a:buChar char="v"/>
            </a:pPr>
            <a:r>
              <a:rPr lang="en-IN" sz="2400" dirty="0"/>
              <a:t>It will make the students competent to understand basic concepts and applications of advanced engineering physics and apply its principles in their respective fields at global platform.</a:t>
            </a:r>
            <a:endParaRPr lang="en-US" sz="2400" dirty="0"/>
          </a:p>
          <a:p>
            <a:pPr marL="285750" lvl="0" indent="-285750" algn="just">
              <a:buFont typeface="Wingdings" pitchFamily="2" charset="2"/>
              <a:buChar char="v"/>
            </a:pPr>
            <a:r>
              <a:rPr lang="en-IN" sz="2400" dirty="0"/>
              <a:t>It will enhance the skill level of the students and shall make them preferred choice for getting employment in industry and research labs.</a:t>
            </a:r>
            <a:endParaRPr lang="en-US" sz="2400" dirty="0"/>
          </a:p>
          <a:p>
            <a:pPr marL="285750" lvl="0" indent="-285750" algn="just">
              <a:buFont typeface="Wingdings" pitchFamily="2" charset="2"/>
              <a:buChar char="v"/>
            </a:pPr>
            <a:r>
              <a:rPr lang="en-IN" sz="2400" dirty="0"/>
              <a:t>It will give thorough knowledge of the discipline to enable students to disseminate knowledge in pursuing excellence in academic areas.</a:t>
            </a:r>
            <a:endParaRPr lang="en-US" sz="2400" dirty="0"/>
          </a:p>
        </p:txBody>
      </p:sp>
    </p:spTree>
    <p:extLst>
      <p:ext uri="{BB962C8B-B14F-4D97-AF65-F5344CB8AC3E}">
        <p14:creationId xmlns:p14="http://schemas.microsoft.com/office/powerpoint/2010/main" val="4018097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20</a:t>
            </a:fld>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29707" y="607465"/>
            <a:ext cx="3203858" cy="769441"/>
          </a:xfrm>
          <a:prstGeom prst="rect">
            <a:avLst/>
          </a:prstGeom>
        </p:spPr>
        <p:txBody>
          <a:bodyPr wrap="square">
            <a:spAutoFit/>
          </a:bodyPr>
          <a:lstStyle/>
          <a:p>
            <a:r>
              <a:rPr lang="en-US" sz="4400" b="1" dirty="0">
                <a:latin typeface="Casper Bold"/>
                <a:cs typeface="Times New Roman" pitchFamily="18" charset="0"/>
              </a:rPr>
              <a:t>FAQS</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2041309"/>
            <a:ext cx="10515600" cy="2585323"/>
          </a:xfrm>
          <a:prstGeom prst="rect">
            <a:avLst/>
          </a:prstGeom>
        </p:spPr>
        <p:txBody>
          <a:bodyPr wrap="square">
            <a:spAutoFit/>
          </a:bodyPr>
          <a:lstStyle/>
          <a:p>
            <a:pPr marL="457200" indent="-457200">
              <a:lnSpc>
                <a:spcPct val="150000"/>
              </a:lnSpc>
              <a:buFont typeface="Wingdings" pitchFamily="2" charset="2"/>
              <a:buChar char="v"/>
            </a:pPr>
            <a:r>
              <a:rPr lang="en-US" sz="2400" b="1" dirty="0"/>
              <a:t>Give units of Einstein’s coefficients</a:t>
            </a:r>
          </a:p>
          <a:p>
            <a:pPr marL="457200" indent="-457200">
              <a:lnSpc>
                <a:spcPct val="150000"/>
              </a:lnSpc>
              <a:buFont typeface="Wingdings" pitchFamily="2" charset="2"/>
              <a:buChar char="v"/>
            </a:pPr>
            <a:r>
              <a:rPr lang="en-US" sz="2400" b="1" dirty="0"/>
              <a:t>Why are lasers uniquely hazardous?</a:t>
            </a:r>
          </a:p>
          <a:p>
            <a:pPr marL="457200" indent="-457200">
              <a:lnSpc>
                <a:spcPct val="150000"/>
              </a:lnSpc>
              <a:buFont typeface="Wingdings" pitchFamily="2" charset="2"/>
              <a:buChar char="v"/>
            </a:pPr>
            <a:r>
              <a:rPr lang="en-US" sz="2400" b="1" dirty="0"/>
              <a:t>What is significance of Einstein’s coefficients?</a:t>
            </a:r>
          </a:p>
          <a:p>
            <a:pPr marL="457200" indent="-457200">
              <a:lnSpc>
                <a:spcPct val="150000"/>
              </a:lnSpc>
              <a:buFont typeface="Wingdings" pitchFamily="2" charset="2"/>
              <a:buChar char="v"/>
            </a:pPr>
            <a:r>
              <a:rPr lang="en-US" sz="2400" b="1" dirty="0"/>
              <a:t>List advantages and disadvantages of Laser.</a:t>
            </a:r>
          </a:p>
          <a:p>
            <a:endParaRPr lang="en-US" b="1" dirty="0"/>
          </a:p>
        </p:txBody>
      </p:sp>
    </p:spTree>
    <p:extLst>
      <p:ext uri="{BB962C8B-B14F-4D97-AF65-F5344CB8AC3E}">
        <p14:creationId xmlns:p14="http://schemas.microsoft.com/office/powerpoint/2010/main" val="2718409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b="1" dirty="0">
                <a:latin typeface="Casper Bold" panose="02000806040000020004" pitchFamily="2" charset="0"/>
                <a:cs typeface="Arial" panose="020B0604020202020204" pitchFamily="34" charset="0"/>
              </a:rPr>
              <a:t>REFERENCES </a:t>
            </a:r>
            <a:r>
              <a:rPr lang="en-US" sz="2800" b="1" dirty="0"/>
              <a:t> </a:t>
            </a:r>
            <a:r>
              <a:rPr lang="en-US" sz="2800" dirty="0"/>
              <a:t> </a:t>
            </a:r>
            <a:endParaRPr lang="en-US" dirty="0"/>
          </a:p>
        </p:txBody>
      </p:sp>
      <p:sp>
        <p:nvSpPr>
          <p:cNvPr id="3" name="Content Placeholder 2"/>
          <p:cNvSpPr>
            <a:spLocks noGrp="1"/>
          </p:cNvSpPr>
          <p:nvPr>
            <p:ph idx="1"/>
          </p:nvPr>
        </p:nvSpPr>
        <p:spPr>
          <a:xfrm>
            <a:off x="838200" y="1825625"/>
            <a:ext cx="10515600" cy="5032376"/>
          </a:xfrm>
        </p:spPr>
        <p:txBody>
          <a:bodyPr>
            <a:normAutofit/>
          </a:bodyPr>
          <a:lstStyle/>
          <a:p>
            <a:pPr marL="0" indent="0">
              <a:buNone/>
            </a:pPr>
            <a:r>
              <a:rPr lang="en-US" sz="1800" dirty="0"/>
              <a:t>[1] http://news.mit.edu/2018/laser-attract-alien-astronomers-study-1105</a:t>
            </a:r>
          </a:p>
          <a:p>
            <a:pPr marL="0" indent="0">
              <a:buNone/>
            </a:pPr>
            <a:r>
              <a:rPr lang="en-US" sz="1800" dirty="0"/>
              <a:t>[2] https://www.gutenberg.org/files/36/36-h/36-h.htm</a:t>
            </a:r>
          </a:p>
          <a:p>
            <a:pPr marL="0" indent="0">
              <a:buNone/>
            </a:pPr>
            <a:r>
              <a:rPr lang="en-US" sz="1800" dirty="0"/>
              <a:t>[3] https://www.youtube.com/watch?v=_yLfLDHBUak</a:t>
            </a:r>
          </a:p>
          <a:p>
            <a:pPr marL="0" indent="0">
              <a:buNone/>
            </a:pPr>
            <a:r>
              <a:rPr lang="en-US" sz="1800" dirty="0"/>
              <a:t>[4] stockphoto.com/in/vector/abstract-red-laser-beam-transparent-isolated-on-black-background-vector-illustration-gm1048453908-280444377</a:t>
            </a:r>
          </a:p>
          <a:p>
            <a:pPr marL="0" indent="0">
              <a:buNone/>
            </a:pPr>
            <a:r>
              <a:rPr lang="en-US" sz="1800" dirty="0"/>
              <a:t>[5] https://www.physics-and-radio-electronics.com/blog/absorption-of-radiation-spontaneous-emission-and-stimulated-emission/</a:t>
            </a:r>
          </a:p>
          <a:p>
            <a:pPr marL="0" indent="0">
              <a:buNone/>
            </a:pPr>
            <a:r>
              <a:rPr lang="en-US" sz="1800" dirty="0"/>
              <a:t>[6] https://users.aber.ac.uk/ruw/teach/327/spec.php</a:t>
            </a:r>
          </a:p>
          <a:p>
            <a:pPr marL="0" indent="0">
              <a:buNone/>
            </a:pPr>
            <a:r>
              <a:rPr lang="en-US" sz="1800" dirty="0"/>
              <a:t>[7] https://www.convergentlaser.com/laser-safety</a:t>
            </a:r>
          </a:p>
          <a:p>
            <a:pPr marL="0" indent="0">
              <a:buNone/>
            </a:pPr>
            <a:r>
              <a:rPr lang="en-US" sz="1800" dirty="0"/>
              <a:t>[8] http://www.hk-phy.org/articles/laser/3-states_e.gif </a:t>
            </a:r>
          </a:p>
          <a:p>
            <a:pPr marL="0" indent="0">
              <a:buNone/>
            </a:pPr>
            <a:r>
              <a:rPr lang="en-US" sz="1800" dirty="0"/>
              <a:t>[9] https://www.mcgill.ca/ehs/laboratory/laser-safety/laser-safety-manual/appendices </a:t>
            </a:r>
          </a:p>
          <a:p>
            <a:pPr marL="0" indent="0">
              <a:buNone/>
            </a:pPr>
            <a:r>
              <a:rPr lang="en-US" sz="1800" dirty="0"/>
              <a:t>[10] https://www.physics-and-radio-electronics.com/physics/laser/heliumneonlaser.html</a:t>
            </a:r>
          </a:p>
          <a:p>
            <a:pPr marL="0" indent="0">
              <a:buNone/>
            </a:pPr>
            <a:r>
              <a:rPr lang="en-US" sz="1800" dirty="0"/>
              <a:t>[11] https://en.wikipedia.org/wiki/Helium%E2%80%93neon_laser</a:t>
            </a:r>
          </a:p>
          <a:p>
            <a:pPr marL="0" indent="0">
              <a:buNone/>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sp>
        <p:nvSpPr>
          <p:cNvPr id="5" name="Rectangle 4"/>
          <p:cNvSpPr/>
          <p:nvPr/>
        </p:nvSpPr>
        <p:spPr>
          <a:xfrm>
            <a:off x="838200" y="1803400"/>
            <a:ext cx="10515600" cy="50546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2" name="TextBox 1"/>
          <p:cNvSpPr txBox="1"/>
          <p:nvPr/>
        </p:nvSpPr>
        <p:spPr>
          <a:xfrm>
            <a:off x="3452884" y="6168788"/>
            <a:ext cx="4217158" cy="338554"/>
          </a:xfrm>
          <a:prstGeom prst="rect">
            <a:avLst/>
          </a:prstGeom>
          <a:noFill/>
        </p:spPr>
        <p:txBody>
          <a:bodyPr wrap="square" rtlCol="0">
            <a:spAutoFit/>
          </a:bodyPr>
          <a:lstStyle/>
          <a:p>
            <a:r>
              <a:rPr lang="en-US" sz="1600" dirty="0">
                <a:latin typeface="Casper"/>
              </a:rPr>
              <a:t>anukapoor.appsci@cumail.in</a:t>
            </a:r>
          </a:p>
        </p:txBody>
      </p:sp>
    </p:spTree>
    <p:extLst>
      <p:ext uri="{BB962C8B-B14F-4D97-AF65-F5344CB8AC3E}">
        <p14:creationId xmlns:p14="http://schemas.microsoft.com/office/powerpoint/2010/main" val="2656501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3</a:t>
            </a:fld>
            <a:endParaRPr lang="en-US"/>
          </a:p>
        </p:txBody>
      </p:sp>
      <p:sp>
        <p:nvSpPr>
          <p:cNvPr id="8" name="Rectangle 7"/>
          <p:cNvSpPr/>
          <p:nvPr/>
        </p:nvSpPr>
        <p:spPr>
          <a:xfrm>
            <a:off x="196322" y="1060692"/>
            <a:ext cx="4933210" cy="769441"/>
          </a:xfrm>
          <a:prstGeom prst="rect">
            <a:avLst/>
          </a:prstGeom>
        </p:spPr>
        <p:txBody>
          <a:bodyPr wrap="none">
            <a:spAutoFit/>
          </a:bodyPr>
          <a:lstStyle/>
          <a:p>
            <a:r>
              <a:rPr lang="en-IN" sz="4400" b="1" dirty="0"/>
              <a:t>COURSE OUTCOMES</a:t>
            </a:r>
            <a:endParaRPr lang="en-US" sz="4400" dirty="0"/>
          </a:p>
        </p:txBody>
      </p:sp>
      <p:pic>
        <p:nvPicPr>
          <p:cNvPr id="11" name="Picture 2" descr="E.T., we're home | MIT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281" y="818865"/>
            <a:ext cx="5849441" cy="56092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85490" y="6428096"/>
            <a:ext cx="3531476" cy="369332"/>
          </a:xfrm>
          <a:prstGeom prst="rect">
            <a:avLst/>
          </a:prstGeom>
          <a:noFill/>
        </p:spPr>
        <p:txBody>
          <a:bodyPr wrap="square" rtlCol="0">
            <a:spAutoFit/>
          </a:bodyPr>
          <a:lstStyle/>
          <a:p>
            <a:r>
              <a:rPr lang="en-US" dirty="0"/>
              <a:t>Fig. 1 Introduction [1]</a:t>
            </a:r>
          </a:p>
        </p:txBody>
      </p:sp>
      <p:graphicFrame>
        <p:nvGraphicFramePr>
          <p:cNvPr id="10" name="Table 9"/>
          <p:cNvGraphicFramePr>
            <a:graphicFrameLocks noGrp="1"/>
          </p:cNvGraphicFramePr>
          <p:nvPr>
            <p:extLst>
              <p:ext uri="{D42A27DB-BD31-4B8C-83A1-F6EECF244321}">
                <p14:modId xmlns:p14="http://schemas.microsoft.com/office/powerpoint/2010/main" val="960035805"/>
              </p:ext>
            </p:extLst>
          </p:nvPr>
        </p:nvGraphicFramePr>
        <p:xfrm>
          <a:off x="177421" y="2096487"/>
          <a:ext cx="5477164" cy="4637392"/>
        </p:xfrm>
        <a:graphic>
          <a:graphicData uri="http://schemas.openxmlformats.org/drawingml/2006/table">
            <a:tbl>
              <a:tblPr firstRow="1" firstCol="1" bandRow="1">
                <a:tableStyleId>{5940675A-B579-460E-94D1-54222C63F5DA}</a:tableStyleId>
              </a:tblPr>
              <a:tblGrid>
                <a:gridCol w="843045">
                  <a:extLst>
                    <a:ext uri="{9D8B030D-6E8A-4147-A177-3AD203B41FA5}">
                      <a16:colId xmlns:a16="http://schemas.microsoft.com/office/drawing/2014/main" val="20000"/>
                    </a:ext>
                  </a:extLst>
                </a:gridCol>
                <a:gridCol w="3661864">
                  <a:extLst>
                    <a:ext uri="{9D8B030D-6E8A-4147-A177-3AD203B41FA5}">
                      <a16:colId xmlns:a16="http://schemas.microsoft.com/office/drawing/2014/main" val="20001"/>
                    </a:ext>
                  </a:extLst>
                </a:gridCol>
                <a:gridCol w="972255">
                  <a:extLst>
                    <a:ext uri="{9D8B030D-6E8A-4147-A177-3AD203B41FA5}">
                      <a16:colId xmlns:a16="http://schemas.microsoft.com/office/drawing/2014/main" val="20002"/>
                    </a:ext>
                  </a:extLst>
                </a:gridCol>
              </a:tblGrid>
              <a:tr h="709941">
                <a:tc>
                  <a:txBody>
                    <a:bodyPr/>
                    <a:lstStyle/>
                    <a:p>
                      <a:pPr marL="0" marR="0">
                        <a:lnSpc>
                          <a:spcPct val="115000"/>
                        </a:lnSpc>
                        <a:spcBef>
                          <a:spcPts val="0"/>
                        </a:spcBef>
                        <a:spcAft>
                          <a:spcPts val="0"/>
                        </a:spcAft>
                      </a:pPr>
                      <a:r>
                        <a:rPr lang="en-US" sz="1200" b="0" dirty="0">
                          <a:effectLst/>
                        </a:rPr>
                        <a:t>CO Number</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Title </a:t>
                      </a:r>
                    </a:p>
                    <a:p>
                      <a:pPr marL="0" marR="0">
                        <a:lnSpc>
                          <a:spcPct val="115000"/>
                        </a:lnSpc>
                        <a:spcBef>
                          <a:spcPts val="0"/>
                        </a:spcBef>
                        <a:spcAft>
                          <a:spcPts val="0"/>
                        </a:spcAft>
                      </a:pPr>
                      <a:r>
                        <a:rPr lang="en-IN" sz="1200" kern="1200" dirty="0">
                          <a:solidFill>
                            <a:schemeClr val="tx1"/>
                          </a:solidFill>
                          <a:effectLst/>
                          <a:latin typeface="+mn-lt"/>
                          <a:ea typeface="+mn-ea"/>
                          <a:cs typeface="+mn-cs"/>
                        </a:rPr>
                        <a:t>On completion of this course, the students are expected to learn</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Level </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9638">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CO1</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Quote the basic fundamental concepts of lasers, optical </a:t>
                      </a:r>
                      <a:r>
                        <a:rPr lang="en-US" sz="1100" dirty="0" err="1">
                          <a:effectLst/>
                          <a:latin typeface="Calibri"/>
                          <a:ea typeface="Calibri"/>
                          <a:cs typeface="Calibri"/>
                        </a:rPr>
                        <a:t>fibres</a:t>
                      </a:r>
                      <a:r>
                        <a:rPr lang="en-US" sz="1100" dirty="0">
                          <a:effectLst/>
                          <a:latin typeface="Calibri"/>
                          <a:ea typeface="Calibri"/>
                          <a:cs typeface="Calibri"/>
                        </a:rPr>
                        <a:t>, crystallography, ultrasonic oscillations, semiconductor physics, quantum mechanics and nanotechnology.</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solidFill>
                            <a:schemeClr val="tx1"/>
                          </a:solidFill>
                          <a:effectLst/>
                          <a:latin typeface="+mn-lt"/>
                        </a:rPr>
                        <a:t>Remember, Understand</a:t>
                      </a:r>
                    </a:p>
                    <a:p>
                      <a:pPr marL="0" marR="0">
                        <a:lnSpc>
                          <a:spcPct val="115000"/>
                        </a:lnSpc>
                        <a:spcBef>
                          <a:spcPts val="0"/>
                        </a:spcBef>
                        <a:spcAft>
                          <a:spcPts val="0"/>
                        </a:spcAft>
                      </a:pPr>
                      <a:r>
                        <a:rPr lang="en-US" sz="1200" b="0" dirty="0">
                          <a:solidFill>
                            <a:schemeClr val="tx1"/>
                          </a:solidFill>
                          <a:effectLst/>
                          <a:latin typeface="+mn-lt"/>
                        </a:rPr>
                        <a:t> </a:t>
                      </a: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76699">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CO2</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Demonstrate the working of various lasers, </a:t>
                      </a:r>
                      <a:r>
                        <a:rPr lang="en-US" sz="1100" dirty="0" err="1">
                          <a:effectLst/>
                          <a:latin typeface="Calibri"/>
                          <a:ea typeface="Calibri"/>
                          <a:cs typeface="Calibri"/>
                        </a:rPr>
                        <a:t>fibre</a:t>
                      </a:r>
                      <a:r>
                        <a:rPr lang="en-US" sz="1100" dirty="0">
                          <a:effectLst/>
                          <a:latin typeface="Calibri"/>
                          <a:ea typeface="Calibri"/>
                          <a:cs typeface="Calibri"/>
                        </a:rPr>
                        <a:t> components, semiconductor devices; explain the </a:t>
                      </a:r>
                      <a:r>
                        <a:rPr lang="en-US" sz="1100" dirty="0" err="1">
                          <a:effectLst/>
                          <a:latin typeface="Calibri"/>
                          <a:ea typeface="Calibri"/>
                          <a:cs typeface="Calibri"/>
                        </a:rPr>
                        <a:t>behaviour</a:t>
                      </a:r>
                      <a:r>
                        <a:rPr lang="en-US" sz="1100" dirty="0">
                          <a:effectLst/>
                          <a:latin typeface="Calibri"/>
                          <a:ea typeface="Calibri"/>
                          <a:cs typeface="Calibri"/>
                        </a:rPr>
                        <a:t> of crystalline solids, quantum and </a:t>
                      </a:r>
                      <a:r>
                        <a:rPr lang="en-US" sz="1100" dirty="0" err="1">
                          <a:effectLst/>
                          <a:latin typeface="Calibri"/>
                          <a:ea typeface="Calibri"/>
                          <a:cs typeface="Calibri"/>
                        </a:rPr>
                        <a:t>nano</a:t>
                      </a:r>
                      <a:r>
                        <a:rPr lang="en-US" sz="1100" dirty="0">
                          <a:effectLst/>
                          <a:latin typeface="Calibri"/>
                          <a:ea typeface="Calibri"/>
                          <a:cs typeface="Calibri"/>
                        </a:rPr>
                        <a:t>-scale systems.</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Understand</a:t>
                      </a:r>
                    </a:p>
                  </a:txBody>
                  <a:tcPr marL="68580" marR="68580" marT="0" marB="0"/>
                </a:tc>
                <a:extLst>
                  <a:ext uri="{0D108BD9-81ED-4DB2-BD59-A6C34878D82A}">
                    <a16:rowId xmlns:a16="http://schemas.microsoft.com/office/drawing/2014/main" val="10004"/>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CO3</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Solve problems by applying principles related to lasers, </a:t>
                      </a:r>
                      <a:r>
                        <a:rPr lang="en-US" sz="1100" dirty="0" err="1">
                          <a:effectLst/>
                          <a:latin typeface="Calibri"/>
                          <a:ea typeface="Calibri"/>
                          <a:cs typeface="Calibri"/>
                        </a:rPr>
                        <a:t>fibres</a:t>
                      </a:r>
                      <a:r>
                        <a:rPr lang="en-US" sz="1100" dirty="0">
                          <a:effectLst/>
                          <a:latin typeface="Calibri"/>
                          <a:ea typeface="Calibri"/>
                          <a:cs typeface="Calibri"/>
                        </a:rPr>
                        <a:t>, semiconductors, oscillations, quantum and </a:t>
                      </a:r>
                      <a:r>
                        <a:rPr lang="en-US" sz="1100" dirty="0" err="1">
                          <a:effectLst/>
                          <a:latin typeface="Calibri"/>
                          <a:ea typeface="Calibri"/>
                          <a:cs typeface="Calibri"/>
                        </a:rPr>
                        <a:t>nanoscience</a:t>
                      </a:r>
                      <a:r>
                        <a:rPr lang="en-US" sz="1100" dirty="0">
                          <a:effectLst/>
                          <a:latin typeface="Calibri"/>
                          <a:ea typeface="Calibri"/>
                          <a:cs typeface="Calibri"/>
                        </a:rPr>
                        <a:t>.</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rPr>
                        <a:t>Applying </a:t>
                      </a:r>
                    </a:p>
                  </a:txBody>
                  <a:tcPr marL="68580" marR="68580" marT="0" marB="0"/>
                </a:tc>
                <a:extLst>
                  <a:ext uri="{0D108BD9-81ED-4DB2-BD59-A6C34878D82A}">
                    <a16:rowId xmlns:a16="http://schemas.microsoft.com/office/drawing/2014/main" val="10005"/>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CO4</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Compare various lasers and </a:t>
                      </a:r>
                      <a:r>
                        <a:rPr lang="en-US" sz="1100" dirty="0" err="1">
                          <a:effectLst/>
                          <a:latin typeface="Calibri"/>
                          <a:ea typeface="Calibri"/>
                          <a:cs typeface="Calibri"/>
                        </a:rPr>
                        <a:t>fibres</a:t>
                      </a:r>
                      <a:r>
                        <a:rPr lang="en-US" sz="1100" dirty="0">
                          <a:effectLst/>
                          <a:latin typeface="Calibri"/>
                          <a:ea typeface="Calibri"/>
                          <a:cs typeface="Calibri"/>
                        </a:rPr>
                        <a:t>, semiconducting devices, crystalline materials, structures at quantum and </a:t>
                      </a:r>
                      <a:r>
                        <a:rPr lang="en-US" sz="1100" dirty="0" err="1">
                          <a:effectLst/>
                          <a:latin typeface="Calibri"/>
                          <a:ea typeface="Calibri"/>
                          <a:cs typeface="Calibri"/>
                        </a:rPr>
                        <a:t>nanoscale</a:t>
                      </a:r>
                      <a:r>
                        <a:rPr lang="en-US" sz="1100" dirty="0">
                          <a:effectLst/>
                          <a:latin typeface="Calibri"/>
                          <a:ea typeface="Calibri"/>
                          <a:cs typeface="Calibri"/>
                        </a:rPr>
                        <a:t> on the basis of their properties for industrial applications.</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ea typeface="Times New Roman" panose="02020603050405020304" pitchFamily="18" charset="0"/>
                          <a:cs typeface="Times New Roman" panose="02020603050405020304" pitchFamily="18" charset="0"/>
                        </a:rPr>
                        <a:t>Analyze</a:t>
                      </a:r>
                    </a:p>
                  </a:txBody>
                  <a:tcPr marL="68580" marR="68580" marT="0" marB="0"/>
                </a:tc>
                <a:extLst>
                  <a:ext uri="{0D108BD9-81ED-4DB2-BD59-A6C34878D82A}">
                    <a16:rowId xmlns:a16="http://schemas.microsoft.com/office/drawing/2014/main" val="10002"/>
                  </a:ext>
                </a:extLst>
              </a:tr>
              <a:tr h="887612">
                <a:tc>
                  <a:txBody>
                    <a:bodyPr/>
                    <a:lstStyle/>
                    <a:p>
                      <a:pPr marL="0" marR="0">
                        <a:lnSpc>
                          <a:spcPct val="115000"/>
                        </a:lnSpc>
                        <a:spcBef>
                          <a:spcPts val="0"/>
                        </a:spcBef>
                        <a:spcAft>
                          <a:spcPts val="0"/>
                        </a:spcAft>
                      </a:pPr>
                      <a:r>
                        <a:rPr lang="en-US" sz="1200" b="0" dirty="0">
                          <a:effectLst/>
                          <a:latin typeface="+mn-lt"/>
                          <a:ea typeface="Times New Roman" panose="02020603050405020304" pitchFamily="18" charset="0"/>
                          <a:cs typeface="Times New Roman" panose="02020603050405020304" pitchFamily="18" charset="0"/>
                        </a:rPr>
                        <a:t>CO5</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Develop various systems using lasers, </a:t>
                      </a:r>
                      <a:r>
                        <a:rPr lang="en-US" sz="1100" dirty="0" err="1">
                          <a:effectLst/>
                          <a:latin typeface="Calibri"/>
                          <a:ea typeface="Calibri"/>
                          <a:cs typeface="Calibri"/>
                        </a:rPr>
                        <a:t>fibres</a:t>
                      </a:r>
                      <a:r>
                        <a:rPr lang="en-US" sz="1100" dirty="0">
                          <a:effectLst/>
                          <a:latin typeface="Calibri"/>
                          <a:ea typeface="Calibri"/>
                          <a:cs typeface="Calibri"/>
                        </a:rPr>
                        <a:t>, semiconductors and </a:t>
                      </a:r>
                      <a:r>
                        <a:rPr lang="en-US" sz="1100" dirty="0" err="1">
                          <a:effectLst/>
                          <a:latin typeface="Calibri"/>
                          <a:ea typeface="Calibri"/>
                          <a:cs typeface="Calibri"/>
                        </a:rPr>
                        <a:t>nanomaterials</a:t>
                      </a:r>
                      <a:r>
                        <a:rPr lang="en-US" sz="1100" dirty="0">
                          <a:effectLst/>
                          <a:latin typeface="Calibri"/>
                          <a:ea typeface="Calibri"/>
                          <a:cs typeface="Calibri"/>
                        </a:rPr>
                        <a:t> for futuristic applications.</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effectLst/>
                          <a:latin typeface="+mn-lt"/>
                        </a:rPr>
                        <a:t>Design</a:t>
                      </a:r>
                      <a:r>
                        <a:rPr lang="en-US" sz="1200" b="0" dirty="0">
                          <a:solidFill>
                            <a:schemeClr val="tx1"/>
                          </a:solidFill>
                          <a:effectLst/>
                          <a:latin typeface="+mn-lt"/>
                        </a:rPr>
                        <a:t>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173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a:t>
            </a:fld>
            <a:endParaRPr lang="en-US"/>
          </a:p>
        </p:txBody>
      </p:sp>
      <p:sp>
        <p:nvSpPr>
          <p:cNvPr id="4" name="TextBox 3"/>
          <p:cNvSpPr txBox="1"/>
          <p:nvPr/>
        </p:nvSpPr>
        <p:spPr>
          <a:xfrm>
            <a:off x="764276" y="535213"/>
            <a:ext cx="5472752" cy="6186309"/>
          </a:xfrm>
          <a:prstGeom prst="rect">
            <a:avLst/>
          </a:prstGeom>
          <a:noFill/>
        </p:spPr>
        <p:txBody>
          <a:bodyPr wrap="square" rtlCol="0">
            <a:spAutoFit/>
          </a:bodyPr>
          <a:lstStyle/>
          <a:p>
            <a:pPr algn="just">
              <a:lnSpc>
                <a:spcPct val="150000"/>
              </a:lnSpc>
            </a:pPr>
            <a:r>
              <a:rPr lang="en-US" dirty="0"/>
              <a:t>“ </a:t>
            </a:r>
            <a:r>
              <a:rPr lang="en-US" sz="2400" i="1" dirty="0"/>
              <a:t>In the </a:t>
            </a:r>
            <a:r>
              <a:rPr lang="en-US" sz="2400" b="1" i="1" dirty="0"/>
              <a:t>War of Worlds</a:t>
            </a:r>
            <a:r>
              <a:rPr lang="en-US" sz="2400" i="1" dirty="0"/>
              <a:t>, written before the turn of 20</a:t>
            </a:r>
            <a:r>
              <a:rPr lang="en-US" sz="2400" i="1" baseline="30000" dirty="0"/>
              <a:t>th</a:t>
            </a:r>
            <a:r>
              <a:rPr lang="en-US" sz="2400" i="1" dirty="0"/>
              <a:t>  century, </a:t>
            </a:r>
            <a:r>
              <a:rPr lang="en-US" sz="2400" b="1" i="1" dirty="0"/>
              <a:t>HG Wells </a:t>
            </a:r>
            <a:r>
              <a:rPr lang="en-US" sz="2400" i="1" dirty="0"/>
              <a:t>told a fanciful story of how Martians invaded and almost conquered the earth. Their weapon was a mysterious sword of heat, from which flickered a ghost of a beam of light. It felled men in their tracks, made lead run like water and flashed anything combustible into masses of flame. Today Well’s word of heat comes close to reality in the laser…………”</a:t>
            </a:r>
          </a:p>
        </p:txBody>
      </p:sp>
      <p:pic>
        <p:nvPicPr>
          <p:cNvPr id="11266" name="Picture 2" descr="The War of the Worlds, by H. G. We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684" y="409432"/>
            <a:ext cx="5248275" cy="6032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0704" y="6455392"/>
            <a:ext cx="3531476" cy="369332"/>
          </a:xfrm>
          <a:prstGeom prst="rect">
            <a:avLst/>
          </a:prstGeom>
          <a:noFill/>
        </p:spPr>
        <p:txBody>
          <a:bodyPr wrap="square" rtlCol="0">
            <a:spAutoFit/>
          </a:bodyPr>
          <a:lstStyle/>
          <a:p>
            <a:r>
              <a:rPr lang="en-US" dirty="0"/>
              <a:t>Fig. 2 Introduction [2]</a:t>
            </a:r>
          </a:p>
        </p:txBody>
      </p:sp>
    </p:spTree>
    <p:extLst>
      <p:ext uri="{BB962C8B-B14F-4D97-AF65-F5344CB8AC3E}">
        <p14:creationId xmlns:p14="http://schemas.microsoft.com/office/powerpoint/2010/main" val="9542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60375" y="1807191"/>
            <a:ext cx="6254324" cy="4517409"/>
          </a:xfrm>
        </p:spPr>
        <p:txBody>
          <a:bodyPr>
            <a:noAutofit/>
          </a:bodyPr>
          <a:lstStyle/>
          <a:p>
            <a:pPr marL="342900" indent="-342900" algn="just">
              <a:buFont typeface="Wingdings" pitchFamily="2" charset="2"/>
              <a:buChar char="v"/>
            </a:pPr>
            <a:r>
              <a:rPr lang="en-US" sz="2400" dirty="0">
                <a:cs typeface="Times New Roman" pitchFamily="18" charset="0"/>
              </a:rPr>
              <a:t>Offering a high-speed way to process various materials, lasers are being used on a large scale in various industries. </a:t>
            </a:r>
          </a:p>
          <a:p>
            <a:pPr marL="342900" indent="-342900" algn="just">
              <a:buFont typeface="Wingdings" pitchFamily="2" charset="2"/>
              <a:buChar char="v"/>
            </a:pPr>
            <a:r>
              <a:rPr lang="en-US" sz="2400" dirty="0">
                <a:cs typeface="Times New Roman" pitchFamily="18" charset="0"/>
              </a:rPr>
              <a:t>Innovative technologies are driving the growth of industrial lasers. Manufacturers are introducing technologically advanced industrial lasers for various applications. </a:t>
            </a:r>
          </a:p>
          <a:p>
            <a:pPr marL="342900" indent="-342900" algn="just">
              <a:buFont typeface="Wingdings" pitchFamily="2" charset="2"/>
              <a:buChar char="v"/>
            </a:pPr>
            <a:r>
              <a:rPr lang="en-US" sz="2400" dirty="0">
                <a:cs typeface="Times New Roman" pitchFamily="18" charset="0"/>
              </a:rPr>
              <a:t>The global industrial laser market is highly dynamic, and growing at a fast pace.  </a:t>
            </a:r>
          </a:p>
          <a:p>
            <a:pPr marL="342900" indent="-342900" algn="just">
              <a:buFont typeface="Wingdings" pitchFamily="2" charset="2"/>
              <a:buChar char="v"/>
            </a:pPr>
            <a:r>
              <a:rPr lang="en-US" sz="2400" dirty="0">
                <a:cs typeface="Times New Roman" pitchFamily="18" charset="0"/>
              </a:rPr>
              <a:t>The increasing innovations taking place in fiber lasers play an important role in the growth of the global industrial laser market </a:t>
            </a:r>
            <a:endParaRPr lang="en-US" sz="2400" dirty="0">
              <a:solidFill>
                <a:schemeClr val="tx1">
                  <a:lumMod val="85000"/>
                  <a:lumOff val="15000"/>
                </a:schemeClr>
              </a:solidFill>
              <a:cs typeface="Arial" panose="020B0604020202020204" pitchFamily="34" charset="0"/>
            </a:endParaRPr>
          </a:p>
          <a:p>
            <a:endParaRPr lang="en-US"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5</a:t>
            </a:fld>
            <a:endParaRPr lang="en-US" dirty="0"/>
          </a:p>
        </p:txBody>
      </p:sp>
      <p:sp>
        <p:nvSpPr>
          <p:cNvPr id="8" name="Title 7"/>
          <p:cNvSpPr txBox="1">
            <a:spLocks noGrp="1" noChangeArrowheads="1"/>
          </p:cNvSpPr>
          <p:nvPr>
            <p:ph type="title"/>
          </p:nvPr>
        </p:nvSpPr>
        <p:spPr bwMode="auto">
          <a:xfrm>
            <a:off x="1217456" y="337759"/>
            <a:ext cx="4456567"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ea typeface="Karla" pitchFamily="2" charset="0"/>
                <a:cs typeface="Karla" pitchFamily="2" charset="0"/>
              </a:rPr>
              <a:t>WHY TO STUDY LASER</a:t>
            </a:r>
            <a:br>
              <a:rPr lang="en-US" sz="4400" b="1" dirty="0">
                <a:latin typeface="Casper"/>
                <a:ea typeface="Karla" pitchFamily="2" charset="0"/>
                <a:cs typeface="Karla" pitchFamily="2" charset="0"/>
              </a:rPr>
            </a:br>
            <a:endParaRPr lang="en-US" sz="4400" b="1" dirty="0">
              <a:latin typeface="Casper"/>
            </a:endParaRPr>
          </a:p>
        </p:txBody>
      </p:sp>
      <p:sp>
        <p:nvSpPr>
          <p:cNvPr id="9" name="Rectangle 8"/>
          <p:cNvSpPr/>
          <p:nvPr/>
        </p:nvSpPr>
        <p:spPr>
          <a:xfrm>
            <a:off x="460375" y="1671851"/>
            <a:ext cx="6254324" cy="5075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industrial applications of laser pie ch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HGTECH - Laser Applications in Different Industries - YouTube (36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9650" y="1219357"/>
            <a:ext cx="4722125" cy="4258102"/>
          </a:xfrm>
          <a:prstGeom prst="rect">
            <a:avLst/>
          </a:prstGeom>
        </p:spPr>
      </p:pic>
      <p:sp>
        <p:nvSpPr>
          <p:cNvPr id="2" name="Rectangle 1"/>
          <p:cNvSpPr/>
          <p:nvPr/>
        </p:nvSpPr>
        <p:spPr>
          <a:xfrm>
            <a:off x="6841321" y="6008211"/>
            <a:ext cx="4918782" cy="369332"/>
          </a:xfrm>
          <a:prstGeom prst="rect">
            <a:avLst/>
          </a:prstGeom>
        </p:spPr>
        <p:txBody>
          <a:bodyPr wrap="none">
            <a:spAutoFit/>
          </a:bodyPr>
          <a:lstStyle/>
          <a:p>
            <a:r>
              <a:rPr lang="en-US" dirty="0"/>
              <a:t>https://www.youtube.com/watch?v=_yLfLDHBUak</a:t>
            </a:r>
          </a:p>
        </p:txBody>
      </p:sp>
    </p:spTree>
    <p:extLst>
      <p:ext uri="{BB962C8B-B14F-4D97-AF65-F5344CB8AC3E}">
        <p14:creationId xmlns:p14="http://schemas.microsoft.com/office/powerpoint/2010/main" val="693801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1514901"/>
            <a:ext cx="4063288" cy="4948961"/>
          </a:xfrm>
        </p:spPr>
        <p:txBody>
          <a:bodyPr>
            <a:normAutofit/>
          </a:bodyPr>
          <a:lstStyle/>
          <a:p>
            <a:pPr marL="457200" indent="-457200" algn="just">
              <a:lnSpc>
                <a:spcPct val="150000"/>
              </a:lnSpc>
              <a:buFont typeface="Wingdings" pitchFamily="2" charset="2"/>
              <a:buChar char="v"/>
            </a:pPr>
            <a:r>
              <a:rPr lang="en-US" sz="2400" dirty="0"/>
              <a:t>Recap of Introduction to LASERS</a:t>
            </a:r>
          </a:p>
          <a:p>
            <a:pPr marL="457200" indent="-457200" algn="just">
              <a:lnSpc>
                <a:spcPct val="150000"/>
              </a:lnSpc>
              <a:buFont typeface="Wingdings" pitchFamily="2" charset="2"/>
              <a:buChar char="v"/>
            </a:pPr>
            <a:r>
              <a:rPr lang="en-US" sz="2400" dirty="0"/>
              <a:t>Quantum Processes</a:t>
            </a:r>
          </a:p>
          <a:p>
            <a:pPr marL="457200" indent="-457200" algn="just">
              <a:lnSpc>
                <a:spcPct val="150000"/>
              </a:lnSpc>
              <a:buFont typeface="Wingdings" pitchFamily="2" charset="2"/>
              <a:buChar char="v"/>
            </a:pPr>
            <a:r>
              <a:rPr lang="en-US" sz="2400" dirty="0"/>
              <a:t>Einstein’s Coefficients</a:t>
            </a:r>
          </a:p>
          <a:p>
            <a:pPr algn="just">
              <a:lnSpc>
                <a:spcPct val="150000"/>
              </a:lnSpc>
            </a:pPr>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6</a:t>
            </a:fld>
            <a:endParaRPr lang="en-US"/>
          </a:p>
        </p:txBody>
      </p:sp>
      <p:sp>
        <p:nvSpPr>
          <p:cNvPr id="6" name="Rectangle 5"/>
          <p:cNvSpPr/>
          <p:nvPr/>
        </p:nvSpPr>
        <p:spPr>
          <a:xfrm>
            <a:off x="1856096" y="389930"/>
            <a:ext cx="8871044" cy="1446550"/>
          </a:xfrm>
          <a:prstGeom prst="rect">
            <a:avLst/>
          </a:prstGeom>
        </p:spPr>
        <p:txBody>
          <a:bodyPr wrap="square">
            <a:spAutoFit/>
          </a:bodyPr>
          <a:lstStyle/>
          <a:p>
            <a:r>
              <a:rPr lang="en-US" sz="4400" b="1" dirty="0">
                <a:latin typeface="Casper Bold"/>
                <a:cs typeface="Times New Roman" pitchFamily="18" charset="0"/>
              </a:rPr>
              <a:t>CONTENT TO BE DISCUSSED….</a:t>
            </a:r>
            <a:br>
              <a:rPr lang="en-US" sz="4400" b="1" dirty="0">
                <a:solidFill>
                  <a:srgbClr val="C00000"/>
                </a:solidFill>
                <a:latin typeface="Casper Bold"/>
                <a:ea typeface="Karla" pitchFamily="2" charset="0"/>
                <a:cs typeface="Karla" pitchFamily="2" charset="0"/>
              </a:rPr>
            </a:br>
            <a:endParaRPr lang="en-US" sz="4400" dirty="0">
              <a:latin typeface="Casper Bold"/>
            </a:endParaRPr>
          </a:p>
        </p:txBody>
      </p:sp>
      <p:sp>
        <p:nvSpPr>
          <p:cNvPr id="7" name="AutoShape 2" descr="LASER shines on Munich – Physics Worl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LASER shines on Munich – Physics Worl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bstract red laser beam transparent isolated on Vector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5" name="Picture 9" descr="Abstract Red Laser Beam Transparent Isolated On Black Backgr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615" y="1514901"/>
            <a:ext cx="6086901" cy="4722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85490" y="6428096"/>
            <a:ext cx="3531476" cy="369332"/>
          </a:xfrm>
          <a:prstGeom prst="rect">
            <a:avLst/>
          </a:prstGeom>
          <a:noFill/>
        </p:spPr>
        <p:txBody>
          <a:bodyPr wrap="square" rtlCol="0">
            <a:spAutoFit/>
          </a:bodyPr>
          <a:lstStyle/>
          <a:p>
            <a:r>
              <a:rPr lang="en-US" dirty="0"/>
              <a:t>Fig. 3 Introduction [4]</a:t>
            </a:r>
          </a:p>
        </p:txBody>
      </p:sp>
    </p:spTree>
    <p:extLst>
      <p:ext uri="{BB962C8B-B14F-4D97-AF65-F5344CB8AC3E}">
        <p14:creationId xmlns:p14="http://schemas.microsoft.com/office/powerpoint/2010/main" val="323124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49263" y="2838734"/>
            <a:ext cx="4322762" cy="3485866"/>
          </a:xfrm>
        </p:spPr>
        <p:txBody>
          <a:bodyPr>
            <a:normAutofit/>
          </a:bodyPr>
          <a:lstStyle/>
          <a:p>
            <a:pPr marL="342900" indent="-342900">
              <a:buFont typeface="Wingdings" pitchFamily="2" charset="2"/>
              <a:buChar char="v"/>
            </a:pPr>
            <a:r>
              <a:rPr lang="en-US" sz="2400" b="1" dirty="0">
                <a:latin typeface="Casper"/>
                <a:cs typeface="Times New Roman" pitchFamily="18" charset="0"/>
              </a:rPr>
              <a:t>L –Light</a:t>
            </a:r>
          </a:p>
          <a:p>
            <a:pPr marL="342900" indent="-342900">
              <a:buFont typeface="Wingdings" pitchFamily="2" charset="2"/>
              <a:buChar char="v"/>
            </a:pPr>
            <a:r>
              <a:rPr lang="en-US" sz="2400" b="1" dirty="0">
                <a:solidFill>
                  <a:srgbClr val="FF0000"/>
                </a:solidFill>
                <a:latin typeface="Casper"/>
                <a:cs typeface="Times New Roman" pitchFamily="18" charset="0"/>
              </a:rPr>
              <a:t>A – Amplification by</a:t>
            </a:r>
          </a:p>
          <a:p>
            <a:pPr marL="342900" indent="-342900">
              <a:buFont typeface="Wingdings" pitchFamily="2" charset="2"/>
              <a:buChar char="v"/>
            </a:pPr>
            <a:r>
              <a:rPr lang="en-US" sz="2400" b="1" dirty="0">
                <a:latin typeface="Casper"/>
                <a:cs typeface="Times New Roman" pitchFamily="18" charset="0"/>
              </a:rPr>
              <a:t>S – Stimulated</a:t>
            </a:r>
          </a:p>
          <a:p>
            <a:pPr marL="342900" indent="-342900">
              <a:buFont typeface="Wingdings" pitchFamily="2" charset="2"/>
              <a:buChar char="v"/>
            </a:pPr>
            <a:r>
              <a:rPr lang="en-US" sz="2400" b="1" dirty="0">
                <a:solidFill>
                  <a:srgbClr val="FF0000"/>
                </a:solidFill>
                <a:latin typeface="Casper"/>
                <a:cs typeface="Times New Roman" pitchFamily="18" charset="0"/>
              </a:rPr>
              <a:t>E – Emission of</a:t>
            </a:r>
          </a:p>
          <a:p>
            <a:pPr marL="342900" indent="-342900">
              <a:buFont typeface="Wingdings" pitchFamily="2" charset="2"/>
              <a:buChar char="v"/>
            </a:pPr>
            <a:r>
              <a:rPr lang="en-US" sz="2400" b="1" dirty="0">
                <a:latin typeface="Casper"/>
                <a:cs typeface="Times New Roman" pitchFamily="18" charset="0"/>
              </a:rPr>
              <a:t>R – Radiation</a:t>
            </a:r>
          </a:p>
          <a:p>
            <a:r>
              <a:rPr lang="en-US" sz="2400" b="1" dirty="0">
                <a:solidFill>
                  <a:schemeClr val="tx1">
                    <a:lumMod val="85000"/>
                    <a:lumOff val="15000"/>
                  </a:schemeClr>
                </a:solidFill>
                <a:latin typeface="Casper"/>
                <a:cs typeface="Times New Roman" pitchFamily="18" charset="0"/>
              </a:rPr>
              <a:t>                 </a:t>
            </a:r>
            <a:r>
              <a:rPr lang="en-US" sz="2400" b="1" i="1" dirty="0">
                <a:solidFill>
                  <a:srgbClr val="0070C0"/>
                </a:solidFill>
                <a:latin typeface="Casper"/>
                <a:cs typeface="Times New Roman" pitchFamily="18" charset="0"/>
              </a:rPr>
              <a:t>Stimulated Emission is the key to the laser action</a:t>
            </a:r>
            <a:endParaRPr lang="en-US" sz="2400" i="1" dirty="0">
              <a:solidFill>
                <a:srgbClr val="0070C0"/>
              </a:solidFill>
              <a:latin typeface="Casper"/>
              <a:cs typeface="Arial" panose="020B0604020202020204" pitchFamily="34" charset="0"/>
            </a:endParaRPr>
          </a:p>
          <a:p>
            <a:pPr marL="285750" indent="-285750">
              <a:buFont typeface="Wingdings" pitchFamily="2" charset="2"/>
              <a:buChar char="v"/>
            </a:pPr>
            <a:endParaRPr lang="en-US" dirty="0">
              <a:solidFill>
                <a:schemeClr val="tx1">
                  <a:lumMod val="85000"/>
                  <a:lumOff val="15000"/>
                </a:schemeClr>
              </a:solidFill>
              <a:latin typeface="Casper" panose="02000506000000020004" pitchFamily="2" charset="0"/>
              <a:cs typeface="Arial" panose="020B0604020202020204" pitchFamily="34" charset="0"/>
            </a:endParaRPr>
          </a:p>
          <a:p>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7</a:t>
            </a:fld>
            <a:endParaRPr lang="en-US" dirty="0"/>
          </a:p>
        </p:txBody>
      </p:sp>
      <p:sp>
        <p:nvSpPr>
          <p:cNvPr id="8" name="Title 7"/>
          <p:cNvSpPr txBox="1">
            <a:spLocks noGrp="1" noChangeArrowheads="1"/>
          </p:cNvSpPr>
          <p:nvPr>
            <p:ph type="title"/>
          </p:nvPr>
        </p:nvSpPr>
        <p:spPr bwMode="auto">
          <a:xfrm>
            <a:off x="449262" y="586854"/>
            <a:ext cx="4456567"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cs typeface="Times New Roman" pitchFamily="18" charset="0"/>
              </a:rPr>
              <a:t>LASER EMISSION</a:t>
            </a:r>
            <a:br>
              <a:rPr lang="en-US" sz="4400" b="1" dirty="0">
                <a:solidFill>
                  <a:srgbClr val="C00000"/>
                </a:solidFill>
                <a:latin typeface="Casper"/>
                <a:ea typeface="Karla" pitchFamily="2" charset="0"/>
                <a:cs typeface="Karla" pitchFamily="2" charset="0"/>
              </a:rPr>
            </a:br>
            <a:br>
              <a:rPr lang="en-US" sz="4400" b="1" dirty="0">
                <a:latin typeface="Casper"/>
                <a:ea typeface="Karla" pitchFamily="2" charset="0"/>
                <a:cs typeface="Karla" pitchFamily="2" charset="0"/>
              </a:rPr>
            </a:br>
            <a:endParaRPr lang="en-US" sz="4400" dirty="0">
              <a:latin typeface="Casper"/>
            </a:endParaRPr>
          </a:p>
        </p:txBody>
      </p:sp>
      <p:sp>
        <p:nvSpPr>
          <p:cNvPr id="9" name="Rectangle 8"/>
          <p:cNvSpPr/>
          <p:nvPr/>
        </p:nvSpPr>
        <p:spPr>
          <a:xfrm>
            <a:off x="449262" y="2729552"/>
            <a:ext cx="4322762" cy="3626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Stimulated emissi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793" y="914400"/>
            <a:ext cx="5906733" cy="5410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085490" y="6428096"/>
            <a:ext cx="3531476" cy="369332"/>
          </a:xfrm>
          <a:prstGeom prst="rect">
            <a:avLst/>
          </a:prstGeom>
          <a:noFill/>
        </p:spPr>
        <p:txBody>
          <a:bodyPr wrap="square" rtlCol="0">
            <a:spAutoFit/>
          </a:bodyPr>
          <a:lstStyle/>
          <a:p>
            <a:r>
              <a:rPr lang="en-US" dirty="0"/>
              <a:t>Fig. 4 Stimulated emission [5]</a:t>
            </a:r>
          </a:p>
        </p:txBody>
      </p:sp>
    </p:spTree>
    <p:extLst>
      <p:ext uri="{BB962C8B-B14F-4D97-AF65-F5344CB8AC3E}">
        <p14:creationId xmlns:p14="http://schemas.microsoft.com/office/powerpoint/2010/main" val="286174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5850"/>
            <a:ext cx="10296785" cy="1600200"/>
          </a:xfrm>
        </p:spPr>
        <p:txBody>
          <a:bodyPr>
            <a:normAutofit fontScale="90000"/>
          </a:body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
        <p:nvSpPr>
          <p:cNvPr id="4" name="Text Placeholder 3"/>
          <p:cNvSpPr>
            <a:spLocks noGrp="1"/>
          </p:cNvSpPr>
          <p:nvPr>
            <p:ph type="body" sz="half" idx="2"/>
          </p:nvPr>
        </p:nvSpPr>
        <p:spPr>
          <a:xfrm>
            <a:off x="838200" y="1743501"/>
            <a:ext cx="6871196" cy="4670946"/>
          </a:xfrm>
        </p:spPr>
        <p:txBody>
          <a:bodyPr>
            <a:noAutofit/>
          </a:bodyPr>
          <a:lstStyle/>
          <a:p>
            <a:r>
              <a:rPr lang="en-US" sz="2800" b="1" dirty="0">
                <a:solidFill>
                  <a:srgbClr val="FF0000"/>
                </a:solidFill>
              </a:rPr>
              <a:t>1. Induced Absorption:</a:t>
            </a:r>
          </a:p>
          <a:p>
            <a:pPr algn="just">
              <a:lnSpc>
                <a:spcPct val="150000"/>
              </a:lnSpc>
            </a:pPr>
            <a:r>
              <a:rPr lang="en-US" sz="2400" dirty="0"/>
              <a:t>Photons of suitable frequency (energy) are supplied to the atoms in the ground state. These atoms absorb the supplied energy and go to the excited or higher energy state. If </a:t>
            </a:r>
            <a:r>
              <a:rPr lang="en-US" sz="2400" dirty="0" err="1"/>
              <a:t>Ei</a:t>
            </a:r>
            <a:r>
              <a:rPr lang="en-US" sz="2400" dirty="0"/>
              <a:t> and </a:t>
            </a:r>
            <a:r>
              <a:rPr lang="en-US" sz="2400" dirty="0" err="1"/>
              <a:t>Ej</a:t>
            </a:r>
            <a:r>
              <a:rPr lang="en-US" sz="2400" dirty="0"/>
              <a:t> are energies of ground state (lower energy) and excited state (higher energy), then the frequency of required photon for absorption is</a:t>
            </a:r>
          </a:p>
          <a:p>
            <a:pPr algn="just">
              <a:lnSpc>
                <a:spcPct val="150000"/>
              </a:lnSpc>
            </a:pPr>
            <a:r>
              <a:rPr lang="en-US" sz="2400" dirty="0"/>
              <a:t>                                               where h is Planck’s constant</a:t>
            </a:r>
            <a:endParaRPr lang="en-US" sz="2400" dirty="0">
              <a:solidFill>
                <a:srgbClr val="FF0000"/>
              </a:solidFill>
              <a:latin typeface="Casper"/>
              <a:cs typeface="Times New Roman" pitchFamily="18" charset="0"/>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8</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359" y="5688416"/>
            <a:ext cx="14668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975" y="2178880"/>
            <a:ext cx="2425677"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2903" y="4335866"/>
            <a:ext cx="295275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7670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722"/>
            <a:ext cx="10296785" cy="1600200"/>
          </a:xfrm>
        </p:spPr>
        <p:txBody>
          <a:bodyPr>
            <a:normAutofit/>
          </a:bodyPr>
          <a:lstStyle/>
          <a:p>
            <a:pPr algn="ctr"/>
            <a:br>
              <a:rPr lang="en-US" sz="4400" b="1" dirty="0">
                <a:latin typeface="Casper Bold"/>
                <a:ea typeface="Karla" pitchFamily="2" charset="0"/>
                <a:cs typeface="Karla" pitchFamily="2" charset="0"/>
              </a:rPr>
            </a:br>
            <a:endParaRPr lang="en-US" sz="4400" dirty="0"/>
          </a:p>
        </p:txBody>
      </p:sp>
      <p:sp>
        <p:nvSpPr>
          <p:cNvPr id="4" name="Text Placeholder 3"/>
          <p:cNvSpPr>
            <a:spLocks noGrp="1"/>
          </p:cNvSpPr>
          <p:nvPr>
            <p:ph type="body" sz="half" idx="2"/>
          </p:nvPr>
        </p:nvSpPr>
        <p:spPr>
          <a:xfrm>
            <a:off x="838200" y="1624012"/>
            <a:ext cx="6449704" cy="4670946"/>
          </a:xfrm>
        </p:spPr>
        <p:txBody>
          <a:bodyPr>
            <a:noAutofit/>
          </a:bodyPr>
          <a:lstStyle/>
          <a:p>
            <a:pPr algn="just">
              <a:lnSpc>
                <a:spcPct val="150000"/>
              </a:lnSpc>
            </a:pPr>
            <a:r>
              <a:rPr lang="en-US" sz="2800" b="1" dirty="0">
                <a:solidFill>
                  <a:srgbClr val="FF0000"/>
                </a:solidFill>
              </a:rPr>
              <a:t>Induced Absorption: </a:t>
            </a:r>
          </a:p>
          <a:p>
            <a:pPr algn="just">
              <a:lnSpc>
                <a:spcPct val="150000"/>
              </a:lnSpc>
            </a:pPr>
            <a:r>
              <a:rPr lang="en-US" sz="2400" dirty="0"/>
              <a:t>The probability of occurrence of this absorption from state 1 to state 2 is proportional to the energy density u(ν) of the radiation</a:t>
            </a:r>
          </a:p>
          <a:p>
            <a:pPr algn="just">
              <a:lnSpc>
                <a:spcPct val="150000"/>
              </a:lnSpc>
            </a:pPr>
            <a:endParaRPr lang="en-US" sz="2400" dirty="0"/>
          </a:p>
          <a:p>
            <a:pPr algn="just">
              <a:lnSpc>
                <a:spcPct val="150000"/>
              </a:lnSpc>
            </a:pPr>
            <a:r>
              <a:rPr lang="en-US" sz="2400" dirty="0"/>
              <a:t>Where       is proportionality constant and  is known as Einstein coefficient of absorption of radiation</a:t>
            </a:r>
            <a:endParaRPr lang="en-US" sz="2400" dirty="0">
              <a:solidFill>
                <a:srgbClr val="FF0000"/>
              </a:solidFill>
            </a:endParaRPr>
          </a:p>
        </p:txBody>
      </p:sp>
      <p:sp>
        <p:nvSpPr>
          <p:cNvPr id="5" name="Slide Number Placeholder 4"/>
          <p:cNvSpPr>
            <a:spLocks noGrp="1"/>
          </p:cNvSpPr>
          <p:nvPr>
            <p:ph type="sldNum" sz="quarter" idx="12"/>
          </p:nvPr>
        </p:nvSpPr>
        <p:spPr/>
        <p:txBody>
          <a:bodyPr/>
          <a:lstStyle/>
          <a:p>
            <a:fld id="{BDCDBBEF-AA6C-4BA6-85B2-A17D7F280E38}" type="slidenum">
              <a:rPr lang="en-US" smtClean="0"/>
              <a:t>9</a:t>
            </a:fld>
            <a:endParaRPr lang="en-US"/>
          </a:p>
        </p:txBody>
      </p:sp>
      <p:sp>
        <p:nvSpPr>
          <p:cNvPr id="6" name="Rectangle 5"/>
          <p:cNvSpPr/>
          <p:nvPr/>
        </p:nvSpPr>
        <p:spPr>
          <a:xfrm>
            <a:off x="838200" y="196587"/>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72" y="4291510"/>
            <a:ext cx="17335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450" y="2579427"/>
            <a:ext cx="3943350" cy="3186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0362" y="5070070"/>
            <a:ext cx="4667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838200" y="196587"/>
            <a:ext cx="10296785" cy="1600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4900" b="1" dirty="0">
                <a:latin typeface="Casper Bold"/>
              </a:rPr>
              <a:t>VARIOUS ATOMIC INTERACTIONS RELATED TO LASER</a:t>
            </a:r>
            <a:br>
              <a:rPr lang="en-US" sz="4400" b="1" dirty="0">
                <a:latin typeface="Casper Bold"/>
                <a:ea typeface="Karla" pitchFamily="2" charset="0"/>
                <a:cs typeface="Karla" pitchFamily="2" charset="0"/>
              </a:rPr>
            </a:br>
            <a:endParaRPr lang="en-US" sz="4400" dirty="0"/>
          </a:p>
        </p:txBody>
      </p:sp>
    </p:spTree>
    <p:extLst>
      <p:ext uri="{BB962C8B-B14F-4D97-AF65-F5344CB8AC3E}">
        <p14:creationId xmlns:p14="http://schemas.microsoft.com/office/powerpoint/2010/main" val="21055797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3414</TotalTime>
  <Words>1513</Words>
  <Application>Microsoft Office PowerPoint</Application>
  <PresentationFormat>Widescreen</PresentationFormat>
  <Paragraphs>180</Paragraphs>
  <Slides>22</Slides>
  <Notes>0</Notes>
  <HiddenSlides>0</HiddenSlides>
  <MMClips>1</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4" baseType="lpstr">
      <vt:lpstr>Arial</vt:lpstr>
      <vt:lpstr>Arial Black</vt:lpstr>
      <vt:lpstr>Calibri</vt:lpstr>
      <vt:lpstr>Calibri Light</vt:lpstr>
      <vt:lpstr>Casper</vt:lpstr>
      <vt:lpstr>Casper Bold</vt:lpstr>
      <vt:lpstr>Raleway ExtraBold</vt:lpstr>
      <vt:lpstr>Times New Roman</vt:lpstr>
      <vt:lpstr>Wingdings</vt:lpstr>
      <vt:lpstr>1_Office Theme</vt:lpstr>
      <vt:lpstr>Contents Slide Master</vt:lpstr>
      <vt:lpstr>CorelDRAW</vt:lpstr>
      <vt:lpstr>PowerPoint Presentation</vt:lpstr>
      <vt:lpstr> </vt:lpstr>
      <vt:lpstr>PowerPoint Presentation</vt:lpstr>
      <vt:lpstr>PowerPoint Presentation</vt:lpstr>
      <vt:lpstr>WHY TO STUDY LASER </vt:lpstr>
      <vt:lpstr>PowerPoint Presentation</vt:lpstr>
      <vt:lpstr>LASER EMISSION  </vt:lpstr>
      <vt:lpstr>VARIOUS ATOMIC INTERACTIONS RELATED TO LASER </vt:lpstr>
      <vt:lpstr> </vt:lpstr>
      <vt:lpstr> </vt:lpstr>
      <vt:lpstr>VARIOUS ATOMIC INTERACTIONS RELATED TO LASER </vt:lpstr>
      <vt:lpstr>VARIOUS ATOMIC INTERACTIONS RELATED TO LASER </vt:lpstr>
      <vt:lpstr>VARIOUS ATOMIC INTERACTIONS RELATED TO LASER </vt:lpstr>
      <vt:lpstr>VARIOUS ATOMIC INTERACTIONS RELATED TO LASER</vt:lpstr>
      <vt:lpstr>EINSTEIN’S COEFFICIENTS </vt:lpstr>
      <vt:lpstr>EINSTEIN’S COEFFICIENTS </vt:lpstr>
      <vt:lpstr>EINSTEIN’S COEFFICIENTS </vt:lpstr>
      <vt:lpstr>EINSTEIN’S COEFFICIENTS </vt:lpstr>
      <vt:lpstr>SIGNIFICANCE OF EINSTEIN’S COEFFICIENTS </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Indu Gupta</cp:lastModifiedBy>
  <cp:revision>233</cp:revision>
  <dcterms:created xsi:type="dcterms:W3CDTF">2019-01-09T10:33:58Z</dcterms:created>
  <dcterms:modified xsi:type="dcterms:W3CDTF">2023-06-14T08:04:14Z</dcterms:modified>
</cp:coreProperties>
</file>